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4.xml" ContentType="application/vnd.openxmlformats-officedocument.theme+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5.xml" ContentType="application/vnd.openxmlformats-officedocument.theme+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6.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 id="2147484216" r:id="rId8"/>
    <p:sldMasterId id="2147484227" r:id="rId9"/>
    <p:sldMasterId id="2147484254" r:id="rId10"/>
  </p:sldMasterIdLst>
  <p:notesMasterIdLst>
    <p:notesMasterId r:id="rId42"/>
  </p:notesMasterIdLst>
  <p:handoutMasterIdLst>
    <p:handoutMasterId r:id="rId43"/>
  </p:handoutMasterIdLst>
  <p:sldIdLst>
    <p:sldId id="901" r:id="rId11"/>
    <p:sldId id="908" r:id="rId12"/>
    <p:sldId id="780" r:id="rId13"/>
    <p:sldId id="788" r:id="rId14"/>
    <p:sldId id="947" r:id="rId15"/>
    <p:sldId id="912" r:id="rId16"/>
    <p:sldId id="949" r:id="rId17"/>
    <p:sldId id="950" r:id="rId18"/>
    <p:sldId id="913" r:id="rId19"/>
    <p:sldId id="915" r:id="rId20"/>
    <p:sldId id="924" r:id="rId21"/>
    <p:sldId id="925" r:id="rId22"/>
    <p:sldId id="926" r:id="rId23"/>
    <p:sldId id="927" r:id="rId24"/>
    <p:sldId id="938" r:id="rId25"/>
    <p:sldId id="939" r:id="rId26"/>
    <p:sldId id="940" r:id="rId27"/>
    <p:sldId id="941" r:id="rId28"/>
    <p:sldId id="942" r:id="rId29"/>
    <p:sldId id="943" r:id="rId30"/>
    <p:sldId id="928" r:id="rId31"/>
    <p:sldId id="929" r:id="rId32"/>
    <p:sldId id="948" r:id="rId33"/>
    <p:sldId id="930" r:id="rId34"/>
    <p:sldId id="932" r:id="rId35"/>
    <p:sldId id="933" r:id="rId36"/>
    <p:sldId id="937" r:id="rId37"/>
    <p:sldId id="853" r:id="rId38"/>
    <p:sldId id="944" r:id="rId39"/>
    <p:sldId id="945" r:id="rId40"/>
    <p:sldId id="946" r:id="rId41"/>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1EE159-26AD-AF4C-84F1-3D6CC0E79A74}">
          <p14:sldIdLst>
            <p14:sldId id="901"/>
            <p14:sldId id="908"/>
            <p14:sldId id="780"/>
            <p14:sldId id="788"/>
            <p14:sldId id="947"/>
          </p14:sldIdLst>
        </p14:section>
        <p14:section name="overview" id="{E3011FCF-0D53-A94C-AD6E-3DA02B1C42C2}">
          <p14:sldIdLst>
            <p14:sldId id="912"/>
            <p14:sldId id="949"/>
            <p14:sldId id="950"/>
            <p14:sldId id="913"/>
            <p14:sldId id="915"/>
            <p14:sldId id="924"/>
          </p14:sldIdLst>
        </p14:section>
        <p14:section name="paging-support" id="{104F96D8-4F38-C84D-A9AB-D432D0FF0FA8}">
          <p14:sldIdLst>
            <p14:sldId id="925"/>
            <p14:sldId id="926"/>
            <p14:sldId id="927"/>
          </p14:sldIdLst>
        </p14:section>
        <p14:section name="batching support" id="{20B8071E-05DA-5F49-9776-649DF12FE79C}">
          <p14:sldIdLst>
            <p14:sldId id="938"/>
            <p14:sldId id="939"/>
            <p14:sldId id="940"/>
            <p14:sldId id="941"/>
            <p14:sldId id="942"/>
            <p14:sldId id="943"/>
          </p14:sldIdLst>
        </p14:section>
        <p14:section name="crud-support" id="{B6BA6EDE-7F31-D14C-8D0D-EEF1BECC6496}">
          <p14:sldIdLst>
            <p14:sldId id="928"/>
            <p14:sldId id="929"/>
            <p14:sldId id="948"/>
            <p14:sldId id="930"/>
          </p14:sldIdLst>
        </p14:section>
        <p14:section name="rest" id="{32D052E9-F6FE-3447-977F-00A42A624758}">
          <p14:sldIdLst>
            <p14:sldId id="932"/>
            <p14:sldId id="933"/>
            <p14:sldId id="937"/>
          </p14:sldIdLst>
        </p14:section>
        <p14:section name="conclusion" id="{E0CC2DC8-15E4-5A48-8382-8A77AE268B98}">
          <p14:sldIdLst>
            <p14:sldId id="853"/>
            <p14:sldId id="944"/>
            <p14:sldId id="945"/>
            <p14:sldId id="946"/>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18" autoAdjust="0"/>
    <p:restoredTop sz="82041" autoAdjust="0"/>
  </p:normalViewPr>
  <p:slideViewPr>
    <p:cSldViewPr snapToGrid="0">
      <p:cViewPr varScale="1">
        <p:scale>
          <a:sx n="105" d="100"/>
          <a:sy n="105" d="100"/>
        </p:scale>
        <p:origin x="2669" y="6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slide" Target="slides/slide3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1/11/2016</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6.tiff>
</file>

<file path=ppt/media/image3.png>
</file>

<file path=ppt/media/image31.png>
</file>

<file path=ppt/media/image32.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1/11/2016</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9502822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1/11/2016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28</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8806872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0468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87183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1/11/2016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69413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1/11/2016</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66544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FF7BC411-DC7D-4BAB-BA01-A322C1A46592}" type="datetime1">
              <a:rPr lang="en-US" smtClean="0"/>
              <a:t>1/11/2016</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595278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AB5F9C78-0E76-4C2F-8F16-7A4765B3B9B6}" type="datetime1">
              <a:rPr lang="en-US" smtClean="0"/>
              <a:t>1/11/2016</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890134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AB5F9C78-0E76-4C2F-8F16-7A4765B3B9B6}" type="datetime1">
              <a:rPr lang="en-US" smtClean="0"/>
              <a:t>1/11/2016</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23</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23211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26</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1/11/2016</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198021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7E66C42-806D-4924-A8D5-1C306447EBEB}" type="datetime1">
              <a:rPr lang="en-US" smtClean="0">
                <a:solidFill>
                  <a:prstClr val="black"/>
                </a:solidFill>
              </a:rPr>
              <a:pPr/>
              <a:t>1/11/2016</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27</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41226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02802877"/>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55369677"/>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5433463"/>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272131404"/>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59244160"/>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583467326"/>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854570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26691436"/>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16231901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12440372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3089278792"/>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22969423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316230907"/>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29146890"/>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361110134"/>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4797096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71570920"/>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4569594"/>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3792226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496899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60863693"/>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14223098"/>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23626021"/>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802048655"/>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279042112"/>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75198738"/>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9433599"/>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23984065"/>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861613396"/>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40975341"/>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584094972"/>
      </p:ext>
    </p:extLst>
  </p:cSld>
  <p:clrMapOvr>
    <a:masterClrMapping/>
  </p:clrMapOvr>
  <p:transition>
    <p:fade/>
  </p:transition>
  <p:hf hdr="0"/>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5997150"/>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6511425"/>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611896199"/>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600879109"/>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05227627"/>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56911582"/>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713571465"/>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37467981"/>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0191547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35769170"/>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239397962"/>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4618738"/>
      </p:ext>
    </p:extLst>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02521427"/>
      </p:ext>
    </p:extLst>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42183774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028721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244853772"/>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277656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925698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2181879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4294602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76797597"/>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28695002"/>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94265028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48029458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61917082"/>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750639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78436657"/>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3643939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7604814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120161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16904567"/>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25467626"/>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774148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3907069272"/>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49778275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879121921"/>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410780350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801434410"/>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97440711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074901323"/>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338372505"/>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113893"/>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2464715"/>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442963"/>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2681519"/>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086675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13738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24600379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9642618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3950945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478939217"/>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37872943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78352894"/>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4026194"/>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461462324"/>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892816712"/>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62897224"/>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12619420"/>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877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7094888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976310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8724428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724326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284911237"/>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8106289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698816717"/>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6217387"/>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3901170"/>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21673252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429755650"/>
      </p:ext>
    </p:extLst>
  </p:cSld>
  <p:clrMapOvr>
    <a:masterClrMapping/>
  </p:clrMapOvr>
  <p:transition>
    <p:fade/>
  </p:transition>
  <p:hf hdr="0"/>
</p:sldLayout>
</file>

<file path=ppt/slideLayouts/slideLayout9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588582965"/>
      </p:ext>
    </p:extLst>
  </p:cSld>
  <p:clrMapOvr>
    <a:masterClrMapping/>
  </p:clrMapOvr>
  <p:transition>
    <p:fade/>
  </p:transition>
  <p:hf hdr="0"/>
</p:sldLayout>
</file>

<file path=ppt/slideLayouts/slideLayout92.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49980073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554468814"/>
      </p:ext>
    </p:extLst>
  </p:cSld>
  <p:clrMapOvr>
    <a:masterClrMapping/>
  </p:clrMapOvr>
  <p:transition>
    <p:fade/>
  </p:transition>
  <p:hf hdr="0"/>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995688074"/>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9342706"/>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20438203"/>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type="secHead">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a:xfrm>
            <a:off x="962833" y="4406901"/>
            <a:ext cx="10360501" cy="1362075"/>
          </a:xfrm>
        </p:spPr>
        <p:txBody>
          <a:bodyPr anchor="t"/>
          <a:lstStyle>
            <a:lvl1pPr algn="l">
              <a:defRPr sz="4000" b="1" cap="all">
                <a:solidFill>
                  <a:schemeClr val="bg1"/>
                </a:solidFill>
                <a:latin typeface="Segoe UI Light" panose="020B0502040204020203" pitchFamily="34" charset="0"/>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bg1"/>
                </a:solidFill>
                <a:latin typeface="Segoe UI Light" panose="020B0502040204020203" pitchFamily="34" charset="0"/>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6" name="Date Placeholder 3"/>
          <p:cNvSpPr>
            <a:spLocks noGrp="1"/>
          </p:cNvSpPr>
          <p:nvPr>
            <p:ph type="dt" sz="half" idx="10"/>
          </p:nvPr>
        </p:nvSpPr>
        <p:spPr>
          <a:xfrm>
            <a:off x="9040045" y="6248400"/>
            <a:ext cx="2539339" cy="457200"/>
          </a:xfrm>
          <a:prstGeom prst="rect">
            <a:avLst/>
          </a:prstGeom>
        </p:spPr>
        <p:txBody>
          <a:bodyPr/>
          <a:lstStyle>
            <a:lvl1pPr>
              <a:defRPr>
                <a:latin typeface="Segoe UI Light" panose="020B0502040204020203" pitchFamily="34" charset="0"/>
              </a:defRPr>
            </a:lvl1pPr>
          </a:lstStyle>
          <a:p>
            <a:pPr>
              <a:defRPr/>
            </a:pPr>
            <a:endParaRPr lang="en-US"/>
          </a:p>
        </p:txBody>
      </p:sp>
      <p:sp>
        <p:nvSpPr>
          <p:cNvPr id="7" name="Footer Placeholder 4"/>
          <p:cNvSpPr>
            <a:spLocks noGrp="1"/>
          </p:cNvSpPr>
          <p:nvPr>
            <p:ph type="ftr" sz="quarter" idx="11"/>
          </p:nvPr>
        </p:nvSpPr>
        <p:spPr>
          <a:xfrm>
            <a:off x="609441" y="6248400"/>
            <a:ext cx="3859795" cy="457200"/>
          </a:xfrm>
          <a:prstGeom prst="rect">
            <a:avLst/>
          </a:prstGeom>
        </p:spPr>
        <p:txBody>
          <a:bodyPr/>
          <a:lstStyle>
            <a:lvl1pPr>
              <a:defRPr>
                <a:latin typeface="Segoe UI Light" panose="020B0502040204020203" pitchFamily="34" charset="0"/>
              </a:defRPr>
            </a:lvl1pPr>
          </a:lstStyle>
          <a:p>
            <a:pPr>
              <a:defRPr/>
            </a:pPr>
            <a:endParaRPr lang="en-US"/>
          </a:p>
        </p:txBody>
      </p:sp>
      <p:sp>
        <p:nvSpPr>
          <p:cNvPr id="8" name="Slide Number Placeholder 5"/>
          <p:cNvSpPr>
            <a:spLocks noGrp="1"/>
          </p:cNvSpPr>
          <p:nvPr>
            <p:ph type="sldNum" sz="quarter" idx="12"/>
          </p:nvPr>
        </p:nvSpPr>
        <p:spPr>
          <a:xfrm>
            <a:off x="4773956" y="6248400"/>
            <a:ext cx="2539339" cy="304800"/>
          </a:xfrm>
          <a:prstGeom prst="rect">
            <a:avLst/>
          </a:prstGeom>
        </p:spPr>
        <p:txBody>
          <a:bodyPr/>
          <a:lstStyle>
            <a:lvl1pPr>
              <a:defRPr>
                <a:latin typeface="Segoe UI Light" panose="020B0502040204020203" pitchFamily="34" charset="0"/>
              </a:defRPr>
            </a:lvl1pPr>
          </a:lstStyle>
          <a:p>
            <a:pPr>
              <a:defRPr/>
            </a:pPr>
            <a:endParaRPr lang="en-US"/>
          </a:p>
        </p:txBody>
      </p:sp>
    </p:spTree>
    <p:extLst>
      <p:ext uri="{BB962C8B-B14F-4D97-AF65-F5344CB8AC3E}">
        <p14:creationId xmlns:p14="http://schemas.microsoft.com/office/powerpoint/2010/main" val="15925947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obj">
  <p:cSld name="Title and Bullet Point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Light" panose="020B0502040204020203"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latin typeface="Segoe UI Light" panose="020B0502040204020203" pitchFamily="34" charset="0"/>
              </a:defRPr>
            </a:lvl1pPr>
            <a:lvl2pPr>
              <a:defRPr>
                <a:latin typeface="Segoe UI Light" panose="020B0502040204020203" pitchFamily="34" charset="0"/>
              </a:defRPr>
            </a:lvl2pPr>
            <a:lvl3pPr>
              <a:defRPr>
                <a:latin typeface="Segoe UI Light" panose="020B0502040204020203" pitchFamily="34" charset="0"/>
              </a:defRPr>
            </a:lvl3pPr>
            <a:lvl4pPr>
              <a:defRPr>
                <a:latin typeface="Segoe UI Light" panose="020B0502040204020203" pitchFamily="34" charset="0"/>
              </a:defRPr>
            </a:lvl4pPr>
            <a:lvl5pPr>
              <a:defRPr>
                <a:latin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xfrm>
            <a:off x="9040045" y="6248400"/>
            <a:ext cx="2539339" cy="457200"/>
          </a:xfrm>
          <a:prstGeom prst="rect">
            <a:avLst/>
          </a:prstGeom>
          <a:ln/>
        </p:spPr>
        <p:txBody>
          <a:bodyPr/>
          <a:lstStyle>
            <a:lvl1pPr>
              <a:defRPr>
                <a:latin typeface="Segoe UI Light" panose="020B0502040204020203" pitchFamily="34" charset="0"/>
              </a:defRPr>
            </a:lvl1pPr>
          </a:lstStyle>
          <a:p>
            <a:pPr>
              <a:defRPr/>
            </a:pPr>
            <a:endParaRPr lang="en-US"/>
          </a:p>
        </p:txBody>
      </p:sp>
      <p:sp>
        <p:nvSpPr>
          <p:cNvPr id="5" name="Rectangle 5"/>
          <p:cNvSpPr>
            <a:spLocks noGrp="1" noChangeArrowheads="1"/>
          </p:cNvSpPr>
          <p:nvPr>
            <p:ph type="ftr" sz="quarter" idx="11"/>
          </p:nvPr>
        </p:nvSpPr>
        <p:spPr>
          <a:xfrm>
            <a:off x="609441" y="6248400"/>
            <a:ext cx="3859795" cy="457200"/>
          </a:xfrm>
          <a:prstGeom prst="rect">
            <a:avLst/>
          </a:prstGeom>
          <a:ln/>
        </p:spPr>
        <p:txBody>
          <a:bodyPr/>
          <a:lstStyle>
            <a:lvl1pPr>
              <a:defRPr>
                <a:latin typeface="Segoe UI Light" panose="020B0502040204020203" pitchFamily="34" charset="0"/>
              </a:defRPr>
            </a:lvl1pPr>
          </a:lstStyle>
          <a:p>
            <a:pPr>
              <a:defRPr/>
            </a:pPr>
            <a:endParaRPr lang="en-US"/>
          </a:p>
        </p:txBody>
      </p:sp>
      <p:sp>
        <p:nvSpPr>
          <p:cNvPr id="6" name="Rectangle 6"/>
          <p:cNvSpPr>
            <a:spLocks noGrp="1" noChangeArrowheads="1"/>
          </p:cNvSpPr>
          <p:nvPr>
            <p:ph type="sldNum" sz="quarter" idx="12"/>
          </p:nvPr>
        </p:nvSpPr>
        <p:spPr>
          <a:xfrm>
            <a:off x="4773956" y="6248400"/>
            <a:ext cx="2539339" cy="304800"/>
          </a:xfrm>
          <a:prstGeom prst="rect">
            <a:avLst/>
          </a:prstGeom>
          <a:ln/>
        </p:spPr>
        <p:txBody>
          <a:bodyPr/>
          <a:lstStyle>
            <a:lvl1pPr>
              <a:defRPr>
                <a:latin typeface="Segoe UI Light" panose="020B0502040204020203" pitchFamily="34" charset="0"/>
              </a:defRPr>
            </a:lvl1pPr>
          </a:lstStyle>
          <a:p>
            <a:pPr>
              <a:defRPr/>
            </a:pPr>
            <a:endParaRPr lang="en-US"/>
          </a:p>
        </p:txBody>
      </p:sp>
    </p:spTree>
    <p:extLst>
      <p:ext uri="{BB962C8B-B14F-4D97-AF65-F5344CB8AC3E}">
        <p14:creationId xmlns:p14="http://schemas.microsoft.com/office/powerpoint/2010/main" val="48029849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255087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2.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37" Type="http://schemas.openxmlformats.org/officeDocument/2006/relationships/image" Target="../media/image4.png"/><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image" Target="../media/image3.png"/><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slideLayout" Target="../slideLayouts/slideLayout95.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29" Type="http://schemas.openxmlformats.org/officeDocument/2006/relationships/slideLayout" Target="../slideLayouts/slideLayout98.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28" Type="http://schemas.openxmlformats.org/officeDocument/2006/relationships/slideLayout" Target="../slideLayouts/slideLayout97.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 Id="rId27" Type="http://schemas.openxmlformats.org/officeDocument/2006/relationships/slideLayout" Target="../slideLayouts/slideLayout96.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6.xml"/><Relationship Id="rId3" Type="http://schemas.openxmlformats.org/officeDocument/2006/relationships/slideLayout" Target="../slideLayouts/slideLayout101.xml"/><Relationship Id="rId7" Type="http://schemas.openxmlformats.org/officeDocument/2006/relationships/slideLayout" Target="../slideLayouts/slideLayout105.xml"/><Relationship Id="rId12" Type="http://schemas.openxmlformats.org/officeDocument/2006/relationships/image" Target="../media/image14.png"/><Relationship Id="rId2" Type="http://schemas.openxmlformats.org/officeDocument/2006/relationships/slideLayout" Target="../slideLayouts/slideLayout100.xml"/><Relationship Id="rId1" Type="http://schemas.openxmlformats.org/officeDocument/2006/relationships/slideLayout" Target="../slideLayouts/slideLayout99.xml"/><Relationship Id="rId6" Type="http://schemas.openxmlformats.org/officeDocument/2006/relationships/slideLayout" Target="../slideLayouts/slideLayout104.xml"/><Relationship Id="rId11" Type="http://schemas.openxmlformats.org/officeDocument/2006/relationships/theme" Target="../theme/theme5.xml"/><Relationship Id="rId5" Type="http://schemas.openxmlformats.org/officeDocument/2006/relationships/slideLayout" Target="../slideLayouts/slideLayout103.xml"/><Relationship Id="rId10" Type="http://schemas.openxmlformats.org/officeDocument/2006/relationships/slideLayout" Target="../slideLayouts/slideLayout108.xml"/><Relationship Id="rId4" Type="http://schemas.openxmlformats.org/officeDocument/2006/relationships/slideLayout" Target="../slideLayouts/slideLayout102.xml"/><Relationship Id="rId9" Type="http://schemas.openxmlformats.org/officeDocument/2006/relationships/slideLayout" Target="../slideLayouts/slideLayout10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6.xml"/><Relationship Id="rId13" Type="http://schemas.openxmlformats.org/officeDocument/2006/relationships/slideLayout" Target="../slideLayouts/slideLayout121.xml"/><Relationship Id="rId18" Type="http://schemas.openxmlformats.org/officeDocument/2006/relationships/slideLayout" Target="../slideLayouts/slideLayout126.xml"/><Relationship Id="rId26" Type="http://schemas.openxmlformats.org/officeDocument/2006/relationships/slideLayout" Target="../slideLayouts/slideLayout134.xml"/><Relationship Id="rId3" Type="http://schemas.openxmlformats.org/officeDocument/2006/relationships/slideLayout" Target="../slideLayouts/slideLayout111.xml"/><Relationship Id="rId21" Type="http://schemas.openxmlformats.org/officeDocument/2006/relationships/slideLayout" Target="../slideLayouts/slideLayout129.xml"/><Relationship Id="rId7" Type="http://schemas.openxmlformats.org/officeDocument/2006/relationships/slideLayout" Target="../slideLayouts/slideLayout115.xml"/><Relationship Id="rId12" Type="http://schemas.openxmlformats.org/officeDocument/2006/relationships/slideLayout" Target="../slideLayouts/slideLayout120.xml"/><Relationship Id="rId17" Type="http://schemas.openxmlformats.org/officeDocument/2006/relationships/slideLayout" Target="../slideLayouts/slideLayout125.xml"/><Relationship Id="rId25" Type="http://schemas.openxmlformats.org/officeDocument/2006/relationships/slideLayout" Target="../slideLayouts/slideLayout133.xml"/><Relationship Id="rId2" Type="http://schemas.openxmlformats.org/officeDocument/2006/relationships/slideLayout" Target="../slideLayouts/slideLayout110.xml"/><Relationship Id="rId16" Type="http://schemas.openxmlformats.org/officeDocument/2006/relationships/slideLayout" Target="../slideLayouts/slideLayout124.xml"/><Relationship Id="rId20" Type="http://schemas.openxmlformats.org/officeDocument/2006/relationships/slideLayout" Target="../slideLayouts/slideLayout128.xml"/><Relationship Id="rId1" Type="http://schemas.openxmlformats.org/officeDocument/2006/relationships/slideLayout" Target="../slideLayouts/slideLayout109.xml"/><Relationship Id="rId6" Type="http://schemas.openxmlformats.org/officeDocument/2006/relationships/slideLayout" Target="../slideLayouts/slideLayout114.xml"/><Relationship Id="rId11" Type="http://schemas.openxmlformats.org/officeDocument/2006/relationships/slideLayout" Target="../slideLayouts/slideLayout119.xml"/><Relationship Id="rId24" Type="http://schemas.openxmlformats.org/officeDocument/2006/relationships/slideLayout" Target="../slideLayouts/slideLayout132.xml"/><Relationship Id="rId5" Type="http://schemas.openxmlformats.org/officeDocument/2006/relationships/slideLayout" Target="../slideLayouts/slideLayout113.xml"/><Relationship Id="rId15" Type="http://schemas.openxmlformats.org/officeDocument/2006/relationships/slideLayout" Target="../slideLayouts/slideLayout123.xml"/><Relationship Id="rId23" Type="http://schemas.openxmlformats.org/officeDocument/2006/relationships/slideLayout" Target="../slideLayouts/slideLayout131.xml"/><Relationship Id="rId10" Type="http://schemas.openxmlformats.org/officeDocument/2006/relationships/slideLayout" Target="../slideLayouts/slideLayout118.xml"/><Relationship Id="rId19" Type="http://schemas.openxmlformats.org/officeDocument/2006/relationships/slideLayout" Target="../slideLayouts/slideLayout127.xml"/><Relationship Id="rId4" Type="http://schemas.openxmlformats.org/officeDocument/2006/relationships/slideLayout" Target="../slideLayouts/slideLayout112.xml"/><Relationship Id="rId9" Type="http://schemas.openxmlformats.org/officeDocument/2006/relationships/slideLayout" Target="../slideLayouts/slideLayout117.xml"/><Relationship Id="rId14" Type="http://schemas.openxmlformats.org/officeDocument/2006/relationships/slideLayout" Target="../slideLayouts/slideLayout122.xml"/><Relationship Id="rId22" Type="http://schemas.openxmlformats.org/officeDocument/2006/relationships/slideLayout" Target="../slideLayouts/slideLayout130.xml"/><Relationship Id="rId27"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2.xml"/><Relationship Id="rId3" Type="http://schemas.openxmlformats.org/officeDocument/2006/relationships/slideLayout" Target="../slideLayouts/slideLayout137.xml"/><Relationship Id="rId7" Type="http://schemas.openxmlformats.org/officeDocument/2006/relationships/slideLayout" Target="../slideLayouts/slideLayout141.xml"/><Relationship Id="rId12" Type="http://schemas.openxmlformats.org/officeDocument/2006/relationships/image" Target="../media/image14.png"/><Relationship Id="rId2" Type="http://schemas.openxmlformats.org/officeDocument/2006/relationships/slideLayout" Target="../slideLayouts/slideLayout136.xml"/><Relationship Id="rId1" Type="http://schemas.openxmlformats.org/officeDocument/2006/relationships/slideLayout" Target="../slideLayouts/slideLayout135.xml"/><Relationship Id="rId6" Type="http://schemas.openxmlformats.org/officeDocument/2006/relationships/slideLayout" Target="../slideLayouts/slideLayout140.xml"/><Relationship Id="rId11" Type="http://schemas.openxmlformats.org/officeDocument/2006/relationships/theme" Target="../theme/theme7.xml"/><Relationship Id="rId5" Type="http://schemas.openxmlformats.org/officeDocument/2006/relationships/slideLayout" Target="../slideLayouts/slideLayout139.xml"/><Relationship Id="rId10" Type="http://schemas.openxmlformats.org/officeDocument/2006/relationships/slideLayout" Target="../slideLayouts/slideLayout144.xml"/><Relationship Id="rId4" Type="http://schemas.openxmlformats.org/officeDocument/2006/relationships/slideLayout" Target="../slideLayouts/slideLayout138.xml"/><Relationship Id="rId9" Type="http://schemas.openxmlformats.org/officeDocument/2006/relationships/slideLayout" Target="../slideLayouts/slideLayout1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8" r:id="rId22"/>
    <p:sldLayoutId id="2147484149" r:id="rId23"/>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962089246"/>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46665098"/>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09" r:id="rId23"/>
    <p:sldLayoutId id="2147484210" r:id="rId24"/>
    <p:sldLayoutId id="2147484211" r:id="rId25"/>
    <p:sldLayoutId id="2147484212" r:id="rId26"/>
    <p:sldLayoutId id="2147484213" r:id="rId27"/>
    <p:sldLayoutId id="2147484214" r:id="rId28"/>
    <p:sldLayoutId id="2147484215" r:id="rId29"/>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3600851708"/>
      </p:ext>
    </p:extLst>
  </p:cSld>
  <p:clrMap bg1="lt1" tx1="dk1" bg2="lt2" tx2="dk2" accent1="accent1" accent2="accent2" accent3="accent3" accent4="accent4" accent5="accent5" accent6="accent6" hlink="hlink" folHlink="folHlink"/>
  <p:sldLayoutIdLst>
    <p:sldLayoutId id="2147484217" r:id="rId1"/>
    <p:sldLayoutId id="2147484218" r:id="rId2"/>
    <p:sldLayoutId id="2147484219" r:id="rId3"/>
    <p:sldLayoutId id="2147484220" r:id="rId4"/>
    <p:sldLayoutId id="2147484221" r:id="rId5"/>
    <p:sldLayoutId id="2147484222" r:id="rId6"/>
    <p:sldLayoutId id="2147484223" r:id="rId7"/>
    <p:sldLayoutId id="2147484224" r:id="rId8"/>
    <p:sldLayoutId id="2147484225" r:id="rId9"/>
    <p:sldLayoutId id="2147484226" r:id="rId10"/>
  </p:sldLayoutIdLst>
  <p:transition>
    <p:fade/>
  </p:transition>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60673540"/>
      </p:ext>
    </p:extLst>
  </p:cSld>
  <p:clrMap bg1="lt1" tx1="dk1" bg2="lt2" tx2="dk2" accent1="accent1" accent2="accent2" accent3="accent3" accent4="accent4" accent5="accent5" accent6="accent6" hlink="hlink" folHlink="folHlink"/>
  <p:sldLayoutIdLst>
    <p:sldLayoutId id="2147484228" r:id="rId1"/>
    <p:sldLayoutId id="2147484229" r:id="rId2"/>
    <p:sldLayoutId id="2147484230" r:id="rId3"/>
    <p:sldLayoutId id="2147484231" r:id="rId4"/>
    <p:sldLayoutId id="2147484232" r:id="rId5"/>
    <p:sldLayoutId id="2147484233" r:id="rId6"/>
    <p:sldLayoutId id="2147484234" r:id="rId7"/>
    <p:sldLayoutId id="2147484235" r:id="rId8"/>
    <p:sldLayoutId id="2147484236" r:id="rId9"/>
    <p:sldLayoutId id="2147484237" r:id="rId10"/>
    <p:sldLayoutId id="2147484238" r:id="rId11"/>
    <p:sldLayoutId id="2147484239" r:id="rId12"/>
    <p:sldLayoutId id="2147484240" r:id="rId13"/>
    <p:sldLayoutId id="2147484241" r:id="rId14"/>
    <p:sldLayoutId id="2147484242" r:id="rId15"/>
    <p:sldLayoutId id="2147484243" r:id="rId16"/>
    <p:sldLayoutId id="2147484244" r:id="rId17"/>
    <p:sldLayoutId id="2147484245" r:id="rId18"/>
    <p:sldLayoutId id="2147484246" r:id="rId19"/>
    <p:sldLayoutId id="2147484247" r:id="rId20"/>
    <p:sldLayoutId id="2147484248" r:id="rId21"/>
    <p:sldLayoutId id="2147484249" r:id="rId22"/>
    <p:sldLayoutId id="2147484250" r:id="rId23"/>
    <p:sldLayoutId id="2147484251" r:id="rId24"/>
    <p:sldLayoutId id="2147484252" r:id="rId25"/>
    <p:sldLayoutId id="2147484253" r:id="rId26"/>
  </p:sldLayoutIdLst>
  <p:transition>
    <p:fade/>
  </p:transition>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3353533324"/>
      </p:ext>
    </p:extLst>
  </p:cSld>
  <p:clrMap bg1="lt1" tx1="dk1" bg2="lt2" tx2="dk2" accent1="accent1" accent2="accent2" accent3="accent3" accent4="accent4" accent5="accent5" accent6="accent6" hlink="hlink" folHlink="folHlink"/>
  <p:sldLayoutIdLst>
    <p:sldLayoutId id="2147484255" r:id="rId1"/>
    <p:sldLayoutId id="2147484256" r:id="rId2"/>
    <p:sldLayoutId id="2147484257" r:id="rId3"/>
    <p:sldLayoutId id="2147484258" r:id="rId4"/>
    <p:sldLayoutId id="2147484259" r:id="rId5"/>
    <p:sldLayoutId id="2147484260" r:id="rId6"/>
    <p:sldLayoutId id="2147484261" r:id="rId7"/>
    <p:sldLayoutId id="2147484262" r:id="rId8"/>
    <p:sldLayoutId id="2147484263" r:id="rId9"/>
    <p:sldLayoutId id="2147484264" r:id="rId10"/>
  </p:sldLayoutIdLst>
  <p:transition>
    <p:fade/>
  </p:transition>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8.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8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emf"/><Relationship Id="rId1" Type="http://schemas.openxmlformats.org/officeDocument/2006/relationships/slideLayout" Target="../slideLayouts/slideLayout32.xml"/><Relationship Id="rId5" Type="http://schemas.openxmlformats.org/officeDocument/2006/relationships/image" Target="../media/image22.png"/><Relationship Id="rId4" Type="http://schemas.openxmlformats.org/officeDocument/2006/relationships/image" Target="../media/image2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2.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11.xml"/><Relationship Id="rId1" Type="http://schemas.openxmlformats.org/officeDocument/2006/relationships/slideLayout" Target="../slideLayouts/slideLayout103.xml"/><Relationship Id="rId5" Type="http://schemas.openxmlformats.org/officeDocument/2006/relationships/image" Target="../media/image28.emf"/><Relationship Id="rId4" Type="http://schemas.openxmlformats.org/officeDocument/2006/relationships/image" Target="../media/image2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12.xml"/><Relationship Id="rId1" Type="http://schemas.openxmlformats.org/officeDocument/2006/relationships/slideLayout" Target="../slideLayouts/slideLayout103.xml"/><Relationship Id="rId6" Type="http://schemas.openxmlformats.org/officeDocument/2006/relationships/image" Target="../media/image30.emf"/><Relationship Id="rId11" Type="http://schemas.openxmlformats.org/officeDocument/2006/relationships/image" Target="../media/image32.png"/><Relationship Id="rId5" Type="http://schemas.openxmlformats.org/officeDocument/2006/relationships/image" Target="../media/image29.emf"/><Relationship Id="rId10" Type="http://schemas.openxmlformats.org/officeDocument/2006/relationships/image" Target="../media/image31.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xml"/><Relationship Id="rId1" Type="http://schemas.openxmlformats.org/officeDocument/2006/relationships/slideLayout" Target="../slideLayouts/slideLayout139.xml"/><Relationship Id="rId4" Type="http://schemas.openxmlformats.org/officeDocument/2006/relationships/image" Target="../media/image2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6253879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Mailbox Messages</a:t>
            </a:r>
            <a:endParaRPr lang="en-US" dirty="0"/>
          </a:p>
        </p:txBody>
      </p:sp>
      <p:sp>
        <p:nvSpPr>
          <p:cNvPr id="3" name="Text Placeholder 2"/>
          <p:cNvSpPr>
            <a:spLocks noGrp="1"/>
          </p:cNvSpPr>
          <p:nvPr>
            <p:ph type="body" sz="quarter" idx="10"/>
          </p:nvPr>
        </p:nvSpPr>
        <p:spPr>
          <a:xfrm>
            <a:off x="531265" y="1489840"/>
            <a:ext cx="11149013" cy="2043636"/>
          </a:xfrm>
        </p:spPr>
        <p:txBody>
          <a:bodyPr/>
          <a:lstStyle/>
          <a:p>
            <a:r>
              <a:rPr lang="en-US" sz="3600" dirty="0"/>
              <a:t>Common API operations</a:t>
            </a:r>
          </a:p>
          <a:p>
            <a:pPr lvl="1"/>
            <a:r>
              <a:rPr lang="en-US" sz="2000" dirty="0" smtClean="0"/>
              <a:t>Reading Emails</a:t>
            </a:r>
          </a:p>
          <a:p>
            <a:pPr lvl="1"/>
            <a:r>
              <a:rPr lang="en-US" sz="2000" dirty="0" smtClean="0"/>
              <a:t>Finding Emails</a:t>
            </a:r>
          </a:p>
          <a:p>
            <a:pPr lvl="1"/>
            <a:r>
              <a:rPr lang="en-US" sz="2000" dirty="0" smtClean="0"/>
              <a:t>Sending Emails</a:t>
            </a:r>
            <a:endParaRPr lang="en-US" sz="20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10</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406111554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Creating an MVC Project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40000927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Paging Support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571798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Paging with the Microsoft Graph APIs</a:t>
            </a:r>
            <a:endParaRPr lang="en-US" dirty="0"/>
          </a:p>
        </p:txBody>
      </p:sp>
      <p:sp>
        <p:nvSpPr>
          <p:cNvPr id="3" name="Text Placeholder 2"/>
          <p:cNvSpPr>
            <a:spLocks noGrp="1"/>
          </p:cNvSpPr>
          <p:nvPr>
            <p:ph type="body" sz="quarter" idx="10"/>
          </p:nvPr>
        </p:nvSpPr>
        <p:spPr/>
        <p:txBody>
          <a:bodyPr/>
          <a:lstStyle/>
          <a:p>
            <a:r>
              <a:rPr lang="en-US" sz="2000" dirty="0" smtClean="0"/>
              <a:t>Limit the number of items returned by using the </a:t>
            </a:r>
            <a:r>
              <a:rPr lang="en-US" sz="2000" b="1" dirty="0">
                <a:latin typeface="Courier New" charset="0"/>
                <a:ea typeface="Courier New" charset="0"/>
                <a:cs typeface="Courier New" charset="0"/>
              </a:rPr>
              <a:t>$</a:t>
            </a:r>
            <a:r>
              <a:rPr lang="en-US" sz="2000" b="1" dirty="0" smtClean="0">
                <a:latin typeface="Courier New" charset="0"/>
                <a:ea typeface="Courier New" charset="0"/>
                <a:cs typeface="Courier New" charset="0"/>
              </a:rPr>
              <a:t>top</a:t>
            </a:r>
            <a:r>
              <a:rPr lang="en-US" sz="2000" dirty="0" smtClean="0"/>
              <a:t> and </a:t>
            </a:r>
            <a:r>
              <a:rPr lang="en-US" sz="2000" b="1" dirty="0" smtClean="0">
                <a:latin typeface="Courier New" charset="0"/>
                <a:ea typeface="Courier New" charset="0"/>
                <a:cs typeface="Courier New" charset="0"/>
              </a:rPr>
              <a:t>$skip</a:t>
            </a:r>
          </a:p>
          <a:p>
            <a:r>
              <a:rPr lang="en-US" sz="2000" dirty="0" smtClean="0"/>
              <a:t>Paging buttons call </a:t>
            </a:r>
            <a:r>
              <a:rPr lang="en-US" sz="2000" b="1" dirty="0" err="1" smtClean="0">
                <a:latin typeface="Courier New" charset="0"/>
                <a:ea typeface="Courier New" charset="0"/>
                <a:cs typeface="Courier New" charset="0"/>
              </a:rPr>
              <a:t>GetMessages</a:t>
            </a:r>
            <a:r>
              <a:rPr lang="en-US" sz="2000" dirty="0" smtClean="0"/>
              <a:t> which skips </a:t>
            </a:r>
            <a:r>
              <a:rPr lang="en-US" sz="2000" dirty="0"/>
              <a:t>over the specified number of </a:t>
            </a:r>
            <a:r>
              <a:rPr lang="en-US" sz="2000" dirty="0" smtClean="0"/>
              <a:t>entities to </a:t>
            </a:r>
            <a:r>
              <a:rPr lang="en-US" sz="2000" dirty="0"/>
              <a:t>present the next </a:t>
            </a:r>
            <a:r>
              <a:rPr lang="en-US" sz="2000" dirty="0" smtClean="0"/>
              <a:t>page</a:t>
            </a:r>
          </a:p>
          <a:p>
            <a:r>
              <a:rPr lang="en-US" sz="2000" dirty="0" smtClean="0"/>
              <a:t>The </a:t>
            </a:r>
            <a:r>
              <a:rPr lang="en-US" sz="2000" b="1" dirty="0" err="1" smtClean="0">
                <a:latin typeface="Courier New" charset="0"/>
                <a:ea typeface="Courier New" charset="0"/>
                <a:cs typeface="Courier New" charset="0"/>
              </a:rPr>
              <a:t>MorePagesAvailable</a:t>
            </a:r>
            <a:r>
              <a:rPr lang="en-US" sz="2000" dirty="0" smtClean="0"/>
              <a:t> </a:t>
            </a:r>
            <a:r>
              <a:rPr lang="en-US" sz="2000" dirty="0" err="1" smtClean="0"/>
              <a:t>boolean</a:t>
            </a:r>
            <a:r>
              <a:rPr lang="en-US" sz="2000" dirty="0" smtClean="0"/>
              <a:t> property indicates if there are more items available</a:t>
            </a:r>
            <a:endParaRPr lang="en-US" sz="20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13</a:t>
            </a:fld>
            <a:endParaRPr lang="en-US" dirty="0">
              <a:gradFill>
                <a:gsLst>
                  <a:gs pos="100000">
                    <a:srgbClr val="797A7D"/>
                  </a:gs>
                  <a:gs pos="0">
                    <a:srgbClr val="797A7D"/>
                  </a:gs>
                </a:gsLst>
                <a:lin ang="5400000" scaled="0"/>
              </a:gradFill>
            </a:endParaRPr>
          </a:p>
        </p:txBody>
      </p:sp>
      <p:sp>
        <p:nvSpPr>
          <p:cNvPr id="5" name="Rectangle 4"/>
          <p:cNvSpPr/>
          <p:nvPr/>
        </p:nvSpPr>
        <p:spPr>
          <a:xfrm>
            <a:off x="730127" y="2469617"/>
            <a:ext cx="11352046" cy="369332"/>
          </a:xfrm>
          <a:prstGeom prst="rect">
            <a:avLst/>
          </a:prstGeom>
        </p:spPr>
        <p:txBody>
          <a:bodyPr wrap="square">
            <a:spAutoFit/>
          </a:bodyPr>
          <a:lstStyle/>
          <a:p>
            <a:r>
              <a:rPr lang="en-US" dirty="0"/>
              <a:t> </a:t>
            </a:r>
            <a:endParaRPr lang="en-US" dirty="0">
              <a:solidFill>
                <a:srgbClr val="000000"/>
              </a:solidFill>
              <a:highlight>
                <a:srgbClr val="FFFFFF"/>
              </a:highlight>
              <a:latin typeface="Consolas" panose="020B0609020204030204" pitchFamily="49" charset="0"/>
            </a:endParaRPr>
          </a:p>
        </p:txBody>
      </p:sp>
      <p:sp>
        <p:nvSpPr>
          <p:cNvPr id="6" name="Rectangle 5"/>
          <p:cNvSpPr/>
          <p:nvPr/>
        </p:nvSpPr>
        <p:spPr>
          <a:xfrm>
            <a:off x="691922" y="2745388"/>
            <a:ext cx="10834111" cy="3108543"/>
          </a:xfrm>
          <a:prstGeom prst="rect">
            <a:avLst/>
          </a:prstGeom>
        </p:spPr>
        <p:txBody>
          <a:bodyPr wrap="square">
            <a:spAutoFit/>
          </a:bodyPr>
          <a:lstStyle/>
          <a:p>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public</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async</a:t>
            </a:r>
            <a:r>
              <a:rPr lang="en-US" sz="1400" dirty="0">
                <a:solidFill>
                  <a:srgbClr val="000000"/>
                </a:solidFill>
                <a:highlight>
                  <a:srgbClr val="FFFFFF"/>
                </a:highlight>
                <a:latin typeface="Consolas" panose="020B0609020204030204" pitchFamily="49" charset="0"/>
              </a:rPr>
              <a:t> </a:t>
            </a:r>
            <a:r>
              <a:rPr lang="en-US" sz="1400" dirty="0">
                <a:solidFill>
                  <a:srgbClr val="2B91AF"/>
                </a:solidFill>
                <a:highlight>
                  <a:srgbClr val="FFFFFF"/>
                </a:highlight>
                <a:latin typeface="Consolas" panose="020B0609020204030204" pitchFamily="49" charset="0"/>
              </a:rPr>
              <a:t>Task</a:t>
            </a:r>
            <a:r>
              <a:rPr lang="en-US" sz="1400" dirty="0">
                <a:solidFill>
                  <a:srgbClr val="000000"/>
                </a:solidFill>
                <a:highlight>
                  <a:srgbClr val="FFFFFF"/>
                </a:highlight>
                <a:latin typeface="Consolas" panose="020B0609020204030204" pitchFamily="49" charset="0"/>
              </a:rPr>
              <a:t>&lt;</a:t>
            </a:r>
            <a:r>
              <a:rPr lang="en-US" sz="1400" dirty="0">
                <a:solidFill>
                  <a:srgbClr val="2B91AF"/>
                </a:solidFill>
                <a:highlight>
                  <a:srgbClr val="FFFFFF"/>
                </a:highlight>
                <a:latin typeface="Consolas" panose="020B0609020204030204" pitchFamily="49" charset="0"/>
              </a:rPr>
              <a:t>List</a:t>
            </a:r>
            <a:r>
              <a:rPr lang="en-US" sz="1400" dirty="0">
                <a:solidFill>
                  <a:srgbClr val="000000"/>
                </a:solidFill>
                <a:highlight>
                  <a:srgbClr val="FFFFFF"/>
                </a:highlight>
                <a:latin typeface="Consolas" panose="020B0609020204030204" pitchFamily="49" charset="0"/>
              </a:rPr>
              <a:t>&lt;</a:t>
            </a:r>
            <a:r>
              <a:rPr lang="en-US" sz="1400" dirty="0" err="1">
                <a:solidFill>
                  <a:srgbClr val="2B91AF"/>
                </a:solidFill>
                <a:highlight>
                  <a:srgbClr val="FFFFFF"/>
                </a:highlight>
                <a:latin typeface="Consolas" panose="020B0609020204030204" pitchFamily="49" charset="0"/>
              </a:rPr>
              <a:t>MyMessage</a:t>
            </a:r>
            <a:r>
              <a:rPr lang="en-US" sz="1400" dirty="0">
                <a:solidFill>
                  <a:srgbClr val="000000"/>
                </a:solidFill>
                <a:highlight>
                  <a:srgbClr val="FFFFFF"/>
                </a:highlight>
                <a:latin typeface="Consolas" panose="020B0609020204030204" pitchFamily="49" charset="0"/>
              </a:rPr>
              <a:t>&gt;&gt; </a:t>
            </a:r>
            <a:r>
              <a:rPr lang="en-US" sz="1400" dirty="0" err="1">
                <a:solidFill>
                  <a:srgbClr val="000000"/>
                </a:solidFill>
                <a:highlight>
                  <a:srgbClr val="FFFFFF"/>
                </a:highlight>
                <a:latin typeface="Consolas" panose="020B0609020204030204" pitchFamily="49" charset="0"/>
              </a:rPr>
              <a:t>GetMessages</a:t>
            </a:r>
            <a:r>
              <a:rPr lang="en-US" sz="1400" dirty="0">
                <a:solidFill>
                  <a:srgbClr val="000000"/>
                </a:solidFill>
                <a:highlight>
                  <a:srgbClr val="FFFFFF"/>
                </a:highlight>
                <a:latin typeface="Consolas" panose="020B0609020204030204" pitchFamily="49" charset="0"/>
              </a:rPr>
              <a:t>(</a:t>
            </a:r>
            <a:r>
              <a:rPr lang="en-US" sz="1400" dirty="0" err="1">
                <a:solidFill>
                  <a:srgbClr val="0000FF"/>
                </a:solidFill>
                <a:highlight>
                  <a:srgbClr val="FFFFFF"/>
                </a:highlight>
                <a:latin typeface="Consolas" panose="020B0609020204030204" pitchFamily="49" charset="0"/>
              </a:rPr>
              <a:t>int</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pageIndex</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int</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pageSize</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2B91AF"/>
                </a:solidFill>
                <a:highlight>
                  <a:srgbClr val="FFFFFF"/>
                </a:highlight>
                <a:latin typeface="Consolas" panose="020B0609020204030204" pitchFamily="49" charset="0"/>
              </a:rPr>
              <a:t>List</a:t>
            </a:r>
            <a:r>
              <a:rPr lang="en-US" sz="1400" dirty="0" smtClean="0">
                <a:solidFill>
                  <a:srgbClr val="000000"/>
                </a:solidFill>
                <a:highlight>
                  <a:srgbClr val="FFFFFF"/>
                </a:highlight>
                <a:latin typeface="Consolas" panose="020B0609020204030204" pitchFamily="49" charset="0"/>
              </a:rPr>
              <a:t>&lt;</a:t>
            </a:r>
            <a:r>
              <a:rPr lang="en-US" sz="1400" dirty="0" err="1" smtClean="0">
                <a:solidFill>
                  <a:srgbClr val="2B91AF"/>
                </a:solidFill>
                <a:highlight>
                  <a:srgbClr val="FFFFFF"/>
                </a:highlight>
                <a:latin typeface="Consolas" panose="020B0609020204030204" pitchFamily="49" charset="0"/>
              </a:rPr>
              <a:t>MyMessage</a:t>
            </a:r>
            <a:r>
              <a:rPr lang="en-US" sz="1400" dirty="0">
                <a:solidFill>
                  <a:srgbClr val="000000"/>
                </a:solidFill>
                <a:highlight>
                  <a:srgbClr val="FFFFFF"/>
                </a:highlight>
                <a:latin typeface="Consolas" panose="020B0609020204030204" pitchFamily="49" charset="0"/>
              </a:rPr>
              <a:t>&gt; </a:t>
            </a:r>
            <a:r>
              <a:rPr lang="en-US" sz="1400" dirty="0" err="1">
                <a:solidFill>
                  <a:srgbClr val="000000"/>
                </a:solidFill>
                <a:highlight>
                  <a:srgbClr val="FFFFFF"/>
                </a:highlight>
                <a:latin typeface="Consolas" panose="020B0609020204030204" pitchFamily="49" charset="0"/>
              </a:rPr>
              <a:t>messageList</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new</a:t>
            </a:r>
            <a:r>
              <a:rPr lang="en-US" sz="1400" dirty="0">
                <a:solidFill>
                  <a:srgbClr val="000000"/>
                </a:solidFill>
                <a:highlight>
                  <a:srgbClr val="FFFFFF"/>
                </a:highlight>
                <a:latin typeface="Consolas" panose="020B0609020204030204" pitchFamily="49" charset="0"/>
              </a:rPr>
              <a:t> </a:t>
            </a:r>
            <a:r>
              <a:rPr lang="en-US" sz="1400" dirty="0">
                <a:solidFill>
                  <a:srgbClr val="2B91AF"/>
                </a:solidFill>
                <a:highlight>
                  <a:srgbClr val="FFFFFF"/>
                </a:highlight>
                <a:latin typeface="Consolas" panose="020B0609020204030204" pitchFamily="49" charset="0"/>
              </a:rPr>
              <a:t>List</a:t>
            </a:r>
            <a:r>
              <a:rPr lang="en-US" sz="1400" dirty="0">
                <a:solidFill>
                  <a:srgbClr val="000000"/>
                </a:solidFill>
                <a:highlight>
                  <a:srgbClr val="FFFFFF"/>
                </a:highlight>
                <a:latin typeface="Consolas" panose="020B0609020204030204" pitchFamily="49" charset="0"/>
              </a:rPr>
              <a:t>&lt;</a:t>
            </a:r>
            <a:r>
              <a:rPr lang="en-US" sz="1400" dirty="0" err="1">
                <a:solidFill>
                  <a:srgbClr val="2B91AF"/>
                </a:solidFill>
                <a:highlight>
                  <a:srgbClr val="FFFFFF"/>
                </a:highlight>
                <a:latin typeface="Consolas" panose="020B0609020204030204" pitchFamily="49" charset="0"/>
              </a:rPr>
              <a:t>MyMessage</a:t>
            </a:r>
            <a:r>
              <a:rPr lang="en-US" sz="1400" dirty="0">
                <a:solidFill>
                  <a:srgbClr val="000000"/>
                </a:solidFill>
                <a:highlight>
                  <a:srgbClr val="FFFFFF"/>
                </a:highlight>
                <a:latin typeface="Consolas" panose="020B0609020204030204" pitchFamily="49" charset="0"/>
              </a:rPr>
              <a:t>&gt;();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FF"/>
                </a:solidFill>
                <a:highlight>
                  <a:srgbClr val="FFFFFF"/>
                </a:highlight>
                <a:latin typeface="Consolas" panose="020B0609020204030204" pitchFamily="49" charset="0"/>
              </a:rPr>
              <a:t>try</a:t>
            </a:r>
          </a:p>
          <a:p>
            <a:r>
              <a:rPr lang="en-US" sz="1400" dirty="0">
                <a:solidFill>
                  <a:srgbClr val="0000FF"/>
                </a:solidFill>
                <a:highlight>
                  <a:srgbClr val="FFFFFF"/>
                </a:highlight>
                <a:latin typeface="Consolas" panose="020B0609020204030204" pitchFamily="49" charset="0"/>
              </a:rPr>
              <a:t> </a:t>
            </a:r>
            <a:r>
              <a:rPr lang="en-US" sz="1400" dirty="0" smtClean="0">
                <a:solidFill>
                  <a:srgbClr val="0000FF"/>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FF"/>
                </a:solidFill>
                <a:highlight>
                  <a:srgbClr val="FFFFFF"/>
                </a:highlight>
                <a:latin typeface="Consolas" panose="020B0609020204030204" pitchFamily="49" charset="0"/>
              </a:rPr>
              <a:t>string</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restURL</a:t>
            </a:r>
            <a:r>
              <a:rPr lang="en-US" sz="1400" dirty="0">
                <a:solidFill>
                  <a:srgbClr val="000000"/>
                </a:solidFill>
                <a:highlight>
                  <a:srgbClr val="FFFFFF"/>
                </a:highlight>
                <a:latin typeface="Consolas" panose="020B0609020204030204" pitchFamily="49" charset="0"/>
              </a:rPr>
              <a:t> = </a:t>
            </a:r>
            <a:r>
              <a:rPr lang="en-US" sz="1400" dirty="0" err="1">
                <a:solidFill>
                  <a:srgbClr val="0000FF"/>
                </a:solidFill>
                <a:highlight>
                  <a:srgbClr val="FFFFFF"/>
                </a:highlight>
                <a:latin typeface="Consolas" panose="020B0609020204030204" pitchFamily="49" charset="0"/>
              </a:rPr>
              <a:t>string</a:t>
            </a:r>
            <a:r>
              <a:rPr lang="en-US" sz="1400" dirty="0" err="1">
                <a:solidFill>
                  <a:srgbClr val="000000"/>
                </a:solidFill>
                <a:highlight>
                  <a:srgbClr val="FFFFFF"/>
                </a:highlight>
                <a:latin typeface="Consolas" panose="020B0609020204030204" pitchFamily="49" charset="0"/>
              </a:rPr>
              <a:t>.Format</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"{0}/me/messages?$</a:t>
            </a:r>
            <a:r>
              <a:rPr lang="en-US" sz="1400" dirty="0" err="1">
                <a:solidFill>
                  <a:srgbClr val="A31515"/>
                </a:solidFill>
                <a:highlight>
                  <a:srgbClr val="FFFFFF"/>
                </a:highlight>
                <a:latin typeface="Consolas" panose="020B0609020204030204" pitchFamily="49" charset="0"/>
              </a:rPr>
              <a:t>orderby</a:t>
            </a:r>
            <a:r>
              <a:rPr lang="en-US" sz="1400" dirty="0">
                <a:solidFill>
                  <a:srgbClr val="A31515"/>
                </a:solidFill>
                <a:highlight>
                  <a:srgbClr val="FFFFFF"/>
                </a:highlight>
                <a:latin typeface="Consolas" panose="020B0609020204030204" pitchFamily="49" charset="0"/>
              </a:rPr>
              <a:t>=</a:t>
            </a:r>
            <a:r>
              <a:rPr lang="en-US" sz="1400" dirty="0" err="1">
                <a:solidFill>
                  <a:srgbClr val="A31515"/>
                </a:solidFill>
                <a:highlight>
                  <a:srgbClr val="FFFFFF"/>
                </a:highlight>
                <a:latin typeface="Consolas" panose="020B0609020204030204" pitchFamily="49" charset="0"/>
              </a:rPr>
              <a:t>SentDateTime</a:t>
            </a:r>
            <a:r>
              <a:rPr lang="en-US" sz="1400" dirty="0">
                <a:solidFill>
                  <a:srgbClr val="A31515"/>
                </a:solidFill>
                <a:highlight>
                  <a:srgbClr val="FFFFFF"/>
                </a:highlight>
                <a:latin typeface="Consolas" panose="020B0609020204030204" pitchFamily="49" charset="0"/>
              </a:rPr>
              <a:t> </a:t>
            </a:r>
            <a:r>
              <a:rPr lang="en-US" sz="1400" dirty="0" err="1">
                <a:solidFill>
                  <a:srgbClr val="A31515"/>
                </a:solidFill>
                <a:highlight>
                  <a:srgbClr val="FFFFFF"/>
                </a:highlight>
                <a:latin typeface="Consolas" panose="020B0609020204030204" pitchFamily="49" charset="0"/>
              </a:rPr>
              <a:t>desc</a:t>
            </a:r>
            <a:r>
              <a:rPr lang="en-US" sz="1400" dirty="0">
                <a:solidFill>
                  <a:srgbClr val="A31515"/>
                </a:solidFill>
                <a:highlight>
                  <a:srgbClr val="FFFFFF"/>
                </a:highlight>
                <a:latin typeface="Consolas" panose="020B0609020204030204" pitchFamily="49" charset="0"/>
              </a:rPr>
              <a:t>&amp;$skip={1}&amp;$top={2}"</a:t>
            </a:r>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GraphResourceUrl</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pageIndex</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pageSize</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pageSize</a:t>
            </a:r>
            <a:r>
              <a:rPr lang="en-US" sz="1400" dirty="0" smtClean="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FF"/>
                </a:solidFill>
                <a:highlight>
                  <a:srgbClr val="FFFFFF"/>
                </a:highlight>
                <a:latin typeface="Consolas" panose="020B0609020204030204" pitchFamily="49" charset="0"/>
              </a:rPr>
              <a:t>string</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responseString</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await</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GetJsonAsync</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restURL</a:t>
            </a:r>
            <a:r>
              <a:rPr lang="en-US" sz="1400" dirty="0" smtClean="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FF"/>
                </a:solidFill>
                <a:highlight>
                  <a:srgbClr val="FFFFFF"/>
                </a:highlight>
                <a:latin typeface="Consolas" panose="020B0609020204030204" pitchFamily="49" charset="0"/>
              </a:rPr>
              <a:t>if</a:t>
            </a:r>
            <a:r>
              <a:rPr lang="en-US" sz="1400" dirty="0" smtClean="0">
                <a:solidFill>
                  <a:srgbClr val="000000"/>
                </a:solidFill>
                <a:highlight>
                  <a:srgbClr val="FFFFFF"/>
                </a:highlight>
                <a:latin typeface="Consolas" panose="020B0609020204030204" pitchFamily="49" charset="0"/>
              </a:rPr>
              <a:t> </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responseString</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null</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MorePagesAvailable</a:t>
            </a:r>
            <a:r>
              <a:rPr lang="en-US" sz="1400" dirty="0" smtClean="0">
                <a:solidFill>
                  <a:srgbClr val="000000"/>
                </a:solidFill>
                <a:highlight>
                  <a:srgbClr val="FFFFFF"/>
                </a:highlight>
                <a:latin typeface="Consolas" panose="020B0609020204030204" pitchFamily="49" charset="0"/>
              </a:rPr>
              <a:t> =  !</a:t>
            </a:r>
            <a:r>
              <a:rPr lang="en-US" sz="1400" dirty="0" err="1">
                <a:solidFill>
                  <a:srgbClr val="2B91AF"/>
                </a:solidFill>
                <a:highlight>
                  <a:srgbClr val="FFFFFF"/>
                </a:highlight>
                <a:latin typeface="Consolas" panose="020B0609020204030204" pitchFamily="49" charset="0"/>
              </a:rPr>
              <a:t>JObject</a:t>
            </a:r>
            <a:r>
              <a:rPr lang="en-US" sz="1400" dirty="0" err="1">
                <a:solidFill>
                  <a:srgbClr val="000000"/>
                </a:solidFill>
                <a:highlight>
                  <a:srgbClr val="FFFFFF"/>
                </a:highlight>
                <a:latin typeface="Consolas" panose="020B0609020204030204" pitchFamily="49" charset="0"/>
              </a:rPr>
              <a:t>.Parse</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responseString</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a:t>
            </a:r>
            <a:r>
              <a:rPr lang="en-US" sz="1400" dirty="0" err="1">
                <a:solidFill>
                  <a:srgbClr val="A31515"/>
                </a:solidFill>
                <a:highlight>
                  <a:srgbClr val="FFFFFF"/>
                </a:highlight>
                <a:latin typeface="Consolas" panose="020B0609020204030204" pitchFamily="49" charset="0"/>
              </a:rPr>
              <a:t>odata.nextLink</a:t>
            </a:r>
            <a:r>
              <a:rPr lang="en-US" sz="1400" dirty="0">
                <a:solidFill>
                  <a:srgbClr val="A31515"/>
                </a:solidFill>
                <a:highlight>
                  <a:srgbClr val="FFFFFF"/>
                </a:highlight>
                <a:latin typeface="Consolas" panose="020B0609020204030204" pitchFamily="49" charset="0"/>
              </a:rPr>
              <a:t>"</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IsNullOrEmpty</a:t>
            </a:r>
            <a:r>
              <a:rPr lang="en-US" sz="1400" dirty="0" smtClean="0">
                <a:solidFill>
                  <a:srgbClr val="000000"/>
                </a:solidFill>
                <a:highlight>
                  <a:srgbClr val="FFFFFF"/>
                </a:highlight>
                <a:latin typeface="Consolas" panose="020B0609020204030204" pitchFamily="49" charset="0"/>
              </a:rPr>
              <a:t>();</a:t>
            </a:r>
          </a:p>
          <a:p>
            <a:r>
              <a:rPr lang="en-US" sz="1400" dirty="0" smtClean="0">
                <a:solidFill>
                  <a:srgbClr val="000000"/>
                </a:solidFill>
                <a:highlight>
                  <a:srgbClr val="FFFFFF"/>
                </a:highlight>
                <a:latin typeface="Consolas" panose="020B0609020204030204" pitchFamily="49" charset="0"/>
              </a:rPr>
              <a:t>              … </a:t>
            </a:r>
            <a:endParaRPr lang="en-US" sz="1400" dirty="0"/>
          </a:p>
        </p:txBody>
      </p:sp>
    </p:spTree>
    <p:extLst>
      <p:ext uri="{BB962C8B-B14F-4D97-AF65-F5344CB8AC3E}">
        <p14:creationId xmlns:p14="http://schemas.microsoft.com/office/powerpoint/2010/main" val="270839703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Examining Paging Support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70030055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Batching with REST</a:t>
            </a:r>
            <a:endParaRPr lang="en-US" dirty="0"/>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59512183"/>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REST is More Chatty than CSOM</a:t>
            </a:r>
            <a:endParaRPr lang="en-US" dirty="0"/>
          </a:p>
        </p:txBody>
      </p:sp>
      <p:sp>
        <p:nvSpPr>
          <p:cNvPr id="5" name="Content Placeholder 4"/>
          <p:cNvSpPr>
            <a:spLocks noGrp="1"/>
          </p:cNvSpPr>
          <p:nvPr>
            <p:ph type="body" sz="quarter" idx="10"/>
          </p:nvPr>
        </p:nvSpPr>
        <p:spPr/>
        <p:txBody>
          <a:bodyPr/>
          <a:lstStyle/>
          <a:p>
            <a:r>
              <a:rPr lang="en-US" dirty="0" smtClean="0"/>
              <a:t>Each action is sent as a separate request</a:t>
            </a:r>
          </a:p>
          <a:p>
            <a:endParaRPr lang="en-US" dirty="0" smtClean="0"/>
          </a:p>
          <a:p>
            <a:r>
              <a:rPr lang="en-US" dirty="0" smtClean="0"/>
              <a:t>CSOM allows for multiple requests to be sent as one</a:t>
            </a:r>
          </a:p>
          <a:p>
            <a:endParaRPr lang="en-US" dirty="0" smtClean="0"/>
          </a:p>
          <a:p>
            <a:r>
              <a:rPr lang="en-US" dirty="0" smtClean="0"/>
              <a:t>Requests are expensive &amp; may slow your app</a:t>
            </a:r>
          </a:p>
        </p:txBody>
      </p:sp>
    </p:spTree>
    <p:extLst>
      <p:ext uri="{BB962C8B-B14F-4D97-AF65-F5344CB8AC3E}">
        <p14:creationId xmlns:p14="http://schemas.microsoft.com/office/powerpoint/2010/main" val="139829549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Batching Support Added to O365</a:t>
            </a:r>
            <a:endParaRPr lang="en-US" dirty="0"/>
          </a:p>
        </p:txBody>
      </p:sp>
      <p:sp>
        <p:nvSpPr>
          <p:cNvPr id="3" name="Content Placeholder 2"/>
          <p:cNvSpPr>
            <a:spLocks noGrp="1"/>
          </p:cNvSpPr>
          <p:nvPr>
            <p:ph type="body" sz="quarter" idx="10"/>
          </p:nvPr>
        </p:nvSpPr>
        <p:spPr/>
        <p:txBody>
          <a:bodyPr/>
          <a:lstStyle/>
          <a:p>
            <a:r>
              <a:rPr lang="en-US" dirty="0" smtClean="0"/>
              <a:t>Microsoft Graph APIs shipped with support for REST APIs</a:t>
            </a:r>
          </a:p>
          <a:p>
            <a:r>
              <a:rPr lang="en-US" dirty="0" smtClean="0"/>
              <a:t>Batching requests with REST support added to SharePoint Online late 2014</a:t>
            </a:r>
          </a:p>
          <a:p>
            <a:r>
              <a:rPr lang="en-US" dirty="0" smtClean="0"/>
              <a:t>Send multiple write &amp; read operations in one HTTP request</a:t>
            </a:r>
          </a:p>
          <a:p>
            <a:pPr marL="0" indent="0">
              <a:buNone/>
            </a:pPr>
            <a:endParaRPr lang="en-US" dirty="0" smtClean="0"/>
          </a:p>
          <a:p>
            <a:r>
              <a:rPr lang="en-US" i="1" dirty="0" smtClean="0"/>
              <a:t>SharePoint 2013 on-premises – not supported</a:t>
            </a:r>
            <a:endParaRPr lang="en-US" i="1" dirty="0"/>
          </a:p>
        </p:txBody>
      </p:sp>
    </p:spTree>
    <p:extLst>
      <p:ext uri="{BB962C8B-B14F-4D97-AF65-F5344CB8AC3E}">
        <p14:creationId xmlns:p14="http://schemas.microsoft.com/office/powerpoint/2010/main" val="109668977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Exploring the Impact</a:t>
            </a:r>
            <a:endParaRPr lang="en-US" dirty="0"/>
          </a:p>
        </p:txBody>
      </p:sp>
      <p:pic>
        <p:nvPicPr>
          <p:cNvPr id="7" name="Picture 6"/>
          <p:cNvPicPr>
            <a:picLocks noChangeAspect="1"/>
          </p:cNvPicPr>
          <p:nvPr/>
        </p:nvPicPr>
        <p:blipFill>
          <a:blip r:embed="rId2"/>
          <a:stretch>
            <a:fillRect/>
          </a:stretch>
        </p:blipFill>
        <p:spPr>
          <a:xfrm>
            <a:off x="2496783" y="1447800"/>
            <a:ext cx="7195261" cy="5054600"/>
          </a:xfrm>
          <a:prstGeom prst="rect">
            <a:avLst/>
          </a:prstGeom>
          <a:ln>
            <a:solidFill>
              <a:schemeClr val="accent1"/>
            </a:solidFill>
          </a:ln>
        </p:spPr>
      </p:pic>
      <p:sp>
        <p:nvSpPr>
          <p:cNvPr id="2" name="Rounded Rectangle 1"/>
          <p:cNvSpPr/>
          <p:nvPr/>
        </p:nvSpPr>
        <p:spPr bwMode="auto">
          <a:xfrm>
            <a:off x="2284412" y="2286000"/>
            <a:ext cx="7162800" cy="685800"/>
          </a:xfrm>
          <a:prstGeom prst="roundRect">
            <a:avLst/>
          </a:prstGeom>
          <a:no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endParaRPr lang="en-US" sz="1200">
              <a:latin typeface="Capitals" pitchFamily="8" charset="0"/>
              <a:ea typeface="ＭＳ Ｐゴシック" pitchFamily="8" charset="-128"/>
            </a:endParaRPr>
          </a:p>
        </p:txBody>
      </p:sp>
      <p:sp>
        <p:nvSpPr>
          <p:cNvPr id="3" name="Rounded Rectangle 2"/>
          <p:cNvSpPr/>
          <p:nvPr/>
        </p:nvSpPr>
        <p:spPr bwMode="auto">
          <a:xfrm>
            <a:off x="2284412" y="5410200"/>
            <a:ext cx="5257800" cy="228600"/>
          </a:xfrm>
          <a:prstGeom prst="roundRect">
            <a:avLst/>
          </a:prstGeom>
          <a:no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endParaRPr lang="en-US" sz="1200">
              <a:latin typeface="Capitals" pitchFamily="8" charset="0"/>
              <a:ea typeface="ＭＳ Ｐゴシック" pitchFamily="8" charset="-128"/>
            </a:endParaRPr>
          </a:p>
        </p:txBody>
      </p:sp>
      <p:sp>
        <p:nvSpPr>
          <p:cNvPr id="4" name="Rounded Rectangle 3"/>
          <p:cNvSpPr/>
          <p:nvPr/>
        </p:nvSpPr>
        <p:spPr bwMode="auto">
          <a:xfrm>
            <a:off x="2284412" y="4267200"/>
            <a:ext cx="7162800" cy="1219200"/>
          </a:xfrm>
          <a:prstGeom prst="roundRect">
            <a:avLst/>
          </a:prstGeom>
          <a:no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endParaRPr lang="en-US" sz="1200">
              <a:latin typeface="Capitals" pitchFamily="8" charset="0"/>
              <a:ea typeface="ＭＳ Ｐゴシック" pitchFamily="8" charset="-128"/>
            </a:endParaRPr>
          </a:p>
        </p:txBody>
      </p:sp>
      <p:sp>
        <p:nvSpPr>
          <p:cNvPr id="5" name="Rounded Rectangle 4"/>
          <p:cNvSpPr/>
          <p:nvPr/>
        </p:nvSpPr>
        <p:spPr bwMode="auto">
          <a:xfrm>
            <a:off x="2284412" y="6019800"/>
            <a:ext cx="5257800" cy="304800"/>
          </a:xfrm>
          <a:prstGeom prst="roundRect">
            <a:avLst/>
          </a:prstGeom>
          <a:no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endParaRPr lang="en-US" sz="1200">
              <a:latin typeface="Capitals" pitchFamily="8" charset="0"/>
              <a:ea typeface="ＭＳ Ｐゴシック" pitchFamily="8" charset="-128"/>
            </a:endParaRPr>
          </a:p>
        </p:txBody>
      </p:sp>
      <p:cxnSp>
        <p:nvCxnSpPr>
          <p:cNvPr id="10" name="Elbow Connector 9"/>
          <p:cNvCxnSpPr>
            <a:stCxn id="2" idx="1"/>
            <a:endCxn id="3" idx="1"/>
          </p:cNvCxnSpPr>
          <p:nvPr/>
        </p:nvCxnSpPr>
        <p:spPr>
          <a:xfrm rot="10800000" flipV="1">
            <a:off x="2284412" y="2628900"/>
            <a:ext cx="12700" cy="2895600"/>
          </a:xfrm>
          <a:prstGeom prst="bentConnector3">
            <a:avLst>
              <a:gd name="adj1" fmla="val 1800000"/>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3"/>
            <a:endCxn id="5" idx="3"/>
          </p:cNvCxnSpPr>
          <p:nvPr/>
        </p:nvCxnSpPr>
        <p:spPr>
          <a:xfrm flipH="1">
            <a:off x="7542212" y="4876800"/>
            <a:ext cx="1905000" cy="1295400"/>
          </a:xfrm>
          <a:prstGeom prst="bentConnector3">
            <a:avLst>
              <a:gd name="adj1" fmla="val -37455"/>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62067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1" nodeType="clickEffect">
                                  <p:stCondLst>
                                    <p:cond delay="0"/>
                                  </p:stCondLst>
                                  <p:childTnLst>
                                    <p:animEffect transition="out" filter="dissolve">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par>
                                <p:cTn id="16" presetID="9" presetClass="exit" presetSubtype="0" fill="hold" grpId="1" nodeType="withEffect">
                                  <p:stCondLst>
                                    <p:cond delay="0"/>
                                  </p:stCondLst>
                                  <p:childTnLst>
                                    <p:animEffect transition="out" filter="dissolve">
                                      <p:cBhvr>
                                        <p:cTn id="17" dur="500"/>
                                        <p:tgtEl>
                                          <p:spTgt spid="3"/>
                                        </p:tgtEl>
                                      </p:cBhvr>
                                    </p:animEffect>
                                    <p:set>
                                      <p:cBhvr>
                                        <p:cTn id="18" dur="1" fill="hold">
                                          <p:stCondLst>
                                            <p:cond delay="499"/>
                                          </p:stCondLst>
                                        </p:cTn>
                                        <p:tgtEl>
                                          <p:spTgt spid="3"/>
                                        </p:tgtEl>
                                        <p:attrNameLst>
                                          <p:attrName>style.visibility</p:attrName>
                                        </p:attrNameLst>
                                      </p:cBhvr>
                                      <p:to>
                                        <p:strVal val="hidden"/>
                                      </p:to>
                                    </p:set>
                                  </p:childTnLst>
                                </p:cTn>
                              </p:par>
                            </p:childTnLst>
                          </p:cTn>
                        </p:par>
                        <p:par>
                          <p:cTn id="19" fill="hold">
                            <p:stCondLst>
                              <p:cond delay="500"/>
                            </p:stCondLst>
                            <p:childTnLst>
                              <p:par>
                                <p:cTn id="20" presetID="9"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dissolve">
                                      <p:cBhvr>
                                        <p:cTn id="22" dur="500"/>
                                        <p:tgtEl>
                                          <p:spTgt spid="5"/>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dissolv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 Batch Request</a:t>
            </a:r>
            <a:endParaRPr lang="en-US" dirty="0"/>
          </a:p>
        </p:txBody>
      </p:sp>
      <p:grpSp>
        <p:nvGrpSpPr>
          <p:cNvPr id="10" name="Group 9"/>
          <p:cNvGrpSpPr/>
          <p:nvPr/>
        </p:nvGrpSpPr>
        <p:grpSpPr>
          <a:xfrm>
            <a:off x="3465512" y="1676400"/>
            <a:ext cx="5257800" cy="4495800"/>
            <a:chOff x="374822" y="1371600"/>
            <a:chExt cx="5257800" cy="4495800"/>
          </a:xfrm>
        </p:grpSpPr>
        <p:sp>
          <p:nvSpPr>
            <p:cNvPr id="9" name="Rounded Rectangle 8"/>
            <p:cNvSpPr/>
            <p:nvPr/>
          </p:nvSpPr>
          <p:spPr bwMode="auto">
            <a:xfrm>
              <a:off x="374822" y="1371600"/>
              <a:ext cx="5257800" cy="4495800"/>
            </a:xfrm>
            <a:prstGeom prst="roundRect">
              <a:avLst/>
            </a:prstGeom>
            <a:solidFill>
              <a:srgbClr val="0080FF"/>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algn="ctr" defTabSz="914400" eaLnBrk="0" fontAlgn="base" hangingPunct="0">
                <a:spcBef>
                  <a:spcPct val="0"/>
                </a:spcBef>
                <a:spcAft>
                  <a:spcPct val="0"/>
                </a:spcAft>
              </a:pPr>
              <a:r>
                <a:rPr lang="en-US" sz="2400" dirty="0">
                  <a:solidFill>
                    <a:schemeClr val="bg1"/>
                  </a:solidFill>
                  <a:latin typeface="Segoe UI Semibold" charset="0"/>
                  <a:ea typeface="Segoe UI Semibold" charset="0"/>
                  <a:cs typeface="Segoe UI Semibold" charset="0"/>
                </a:rPr>
                <a:t>BATCH REQUEST</a:t>
              </a:r>
            </a:p>
          </p:txBody>
        </p:sp>
        <p:sp>
          <p:nvSpPr>
            <p:cNvPr id="3" name="Rounded Rectangle 2"/>
            <p:cNvSpPr/>
            <p:nvPr/>
          </p:nvSpPr>
          <p:spPr bwMode="auto">
            <a:xfrm>
              <a:off x="838200" y="19812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CHANGESET - HTTP POST</a:t>
              </a:r>
            </a:p>
          </p:txBody>
        </p:sp>
        <p:sp>
          <p:nvSpPr>
            <p:cNvPr id="6" name="Rounded Rectangle 5"/>
            <p:cNvSpPr/>
            <p:nvPr/>
          </p:nvSpPr>
          <p:spPr bwMode="auto">
            <a:xfrm>
              <a:off x="838200" y="25908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CHANGESET - HTTP PATCH</a:t>
              </a:r>
            </a:p>
          </p:txBody>
        </p:sp>
        <p:sp>
          <p:nvSpPr>
            <p:cNvPr id="7" name="Rounded Rectangle 6"/>
            <p:cNvSpPr/>
            <p:nvPr/>
          </p:nvSpPr>
          <p:spPr bwMode="auto">
            <a:xfrm>
              <a:off x="832022" y="32004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CHANGESET - HTTP DELETE</a:t>
              </a:r>
            </a:p>
          </p:txBody>
        </p:sp>
        <p:sp>
          <p:nvSpPr>
            <p:cNvPr id="8" name="Rounded Rectangle 7"/>
            <p:cNvSpPr/>
            <p:nvPr/>
          </p:nvSpPr>
          <p:spPr bwMode="auto">
            <a:xfrm>
              <a:off x="832022" y="3840892"/>
              <a:ext cx="4343400" cy="533400"/>
            </a:xfrm>
            <a:prstGeom prst="roundRect">
              <a:avLst/>
            </a:prstGeom>
            <a:solidFill>
              <a:schemeClr val="accent1">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HTTP GET</a:t>
              </a:r>
            </a:p>
          </p:txBody>
        </p:sp>
      </p:grpSp>
    </p:spTree>
    <p:extLst>
      <p:ext uri="{BB962C8B-B14F-4D97-AF65-F5344CB8AC3E}">
        <p14:creationId xmlns:p14="http://schemas.microsoft.com/office/powerpoint/2010/main" val="60138564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ext uri="{D42A27DB-BD31-4B8C-83A1-F6EECF244321}">
                <p14:modId xmlns:p14="http://schemas.microsoft.com/office/powerpoint/2010/main" val="1251270226"/>
              </p:ext>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a16="http://schemas.microsoft.com/office/drawing/2014/main"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a16="http://schemas.microsoft.com/office/drawing/2014/main"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a16="http://schemas.microsoft.com/office/drawing/2014/main"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t>
                      </a:r>
                      <a:r>
                        <a:rPr lang="en-US" sz="1800" b="0" baseline="0" dirty="0" smtClean="0"/>
                        <a:t>Office Add-ins</a:t>
                      </a:r>
                      <a:endParaRPr lang="en-US" sz="1800" b="0" dirty="0" smtClean="0"/>
                    </a:p>
                  </a:txBody>
                  <a:tcPr marL="67371" marR="67371" marT="33685" marB="33685" anchor="ctr"/>
                </a:tc>
                <a:extLst>
                  <a:ext uri="{0D108BD9-81ED-4DB2-BD59-A6C34878D82A}">
                    <a16:rowId xmlns:a16="http://schemas.microsoft.com/office/drawing/2014/main"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SharePoint Add-ins</a:t>
                      </a:r>
                    </a:p>
                  </a:txBody>
                  <a:tcPr marL="67371" marR="67371" marT="33685" marB="33685" anchor="ctr"/>
                </a:tc>
                <a:extLst>
                  <a:ext uri="{0D108BD9-81ED-4DB2-BD59-A6C34878D82A}">
                    <a16:rowId xmlns:a16="http://schemas.microsoft.com/office/drawing/2014/main"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a16="http://schemas.microsoft.com/office/drawing/2014/main"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a:t>
                      </a:r>
                      <a:r>
                        <a:rPr lang="en-US" sz="1800" baseline="0" dirty="0" smtClean="0"/>
                        <a:t> </a:t>
                      </a:r>
                      <a:r>
                        <a:rPr lang="en-US" sz="1800" dirty="0" smtClean="0"/>
                        <a:t>Microsoft</a:t>
                      </a:r>
                      <a:r>
                        <a:rPr lang="en-US" sz="1800" baseline="0" dirty="0" smtClean="0"/>
                        <a:t> Graph </a:t>
                      </a:r>
                      <a:r>
                        <a:rPr lang="en-US" sz="1800" dirty="0" smtClean="0"/>
                        <a:t>APIs</a:t>
                      </a:r>
                    </a:p>
                  </a:txBody>
                  <a:tcPr marL="67371" marR="67371" marT="33685" marB="33685" anchor="ctr"/>
                </a:tc>
                <a:extLst>
                  <a:ext uri="{0D108BD9-81ED-4DB2-BD59-A6C34878D82A}">
                    <a16:rowId xmlns:a16="http://schemas.microsoft.com/office/drawing/2014/main"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70" normalizeH="0" baseline="0" noProof="0" dirty="0" smtClean="0">
                <a:ln>
                  <a:noFill/>
                </a:ln>
                <a:solidFill>
                  <a:srgbClr val="FFFFFF"/>
                </a:solidFill>
                <a:effectLst/>
                <a:uLnTx/>
                <a:uFillTx/>
                <a:latin typeface="Segoe UI"/>
                <a:ea typeface="+mn-ea"/>
                <a:cs typeface="+mn-cs"/>
              </a:rPr>
              <a:t>dev.office.com/training</a:t>
            </a:r>
          </a:p>
        </p:txBody>
      </p:sp>
    </p:spTree>
    <p:extLst>
      <p:ext uri="{BB962C8B-B14F-4D97-AF65-F5344CB8AC3E}">
        <p14:creationId xmlns:p14="http://schemas.microsoft.com/office/powerpoint/2010/main" val="28834037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 Batch Response</a:t>
            </a:r>
            <a:endParaRPr lang="en-US" dirty="0"/>
          </a:p>
        </p:txBody>
      </p:sp>
      <p:grpSp>
        <p:nvGrpSpPr>
          <p:cNvPr id="3" name="Group 2"/>
          <p:cNvGrpSpPr/>
          <p:nvPr/>
        </p:nvGrpSpPr>
        <p:grpSpPr>
          <a:xfrm>
            <a:off x="3465512" y="1676400"/>
            <a:ext cx="5257800" cy="4495800"/>
            <a:chOff x="374822" y="1371600"/>
            <a:chExt cx="5257800" cy="4495800"/>
          </a:xfrm>
        </p:grpSpPr>
        <p:sp>
          <p:nvSpPr>
            <p:cNvPr id="4" name="Rounded Rectangle 3"/>
            <p:cNvSpPr/>
            <p:nvPr/>
          </p:nvSpPr>
          <p:spPr bwMode="auto">
            <a:xfrm>
              <a:off x="374822" y="1371600"/>
              <a:ext cx="5257800" cy="4495800"/>
            </a:xfrm>
            <a:prstGeom prst="roundRect">
              <a:avLst/>
            </a:prstGeom>
            <a:solidFill>
              <a:srgbClr val="0080FF"/>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algn="ctr" defTabSz="914400" eaLnBrk="0" fontAlgn="base" hangingPunct="0">
                <a:spcBef>
                  <a:spcPct val="0"/>
                </a:spcBef>
                <a:spcAft>
                  <a:spcPct val="0"/>
                </a:spcAft>
              </a:pPr>
              <a:r>
                <a:rPr lang="en-US" sz="2400" dirty="0">
                  <a:solidFill>
                    <a:schemeClr val="bg1"/>
                  </a:solidFill>
                  <a:latin typeface="Segoe UI Semibold" charset="0"/>
                  <a:ea typeface="Segoe UI Semibold" charset="0"/>
                  <a:cs typeface="Segoe UI Semibold" charset="0"/>
                </a:rPr>
                <a:t>BATCH RESPONSE</a:t>
              </a:r>
            </a:p>
          </p:txBody>
        </p:sp>
        <p:sp>
          <p:nvSpPr>
            <p:cNvPr id="5" name="Rounded Rectangle 4"/>
            <p:cNvSpPr/>
            <p:nvPr/>
          </p:nvSpPr>
          <p:spPr bwMode="auto">
            <a:xfrm>
              <a:off x="838200" y="19812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CHANGESET RESPONSE</a:t>
              </a:r>
            </a:p>
          </p:txBody>
        </p:sp>
        <p:sp>
          <p:nvSpPr>
            <p:cNvPr id="6" name="Rounded Rectangle 5"/>
            <p:cNvSpPr/>
            <p:nvPr/>
          </p:nvSpPr>
          <p:spPr bwMode="auto">
            <a:xfrm>
              <a:off x="838200" y="25908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a:r>
                <a:rPr lang="en-US" dirty="0">
                  <a:latin typeface="Segoe UI Semibold" charset="0"/>
                  <a:ea typeface="Segoe UI Semibold" charset="0"/>
                  <a:cs typeface="Segoe UI Semibold" charset="0"/>
                </a:rPr>
                <a:t>CHANGESET RESPONSE</a:t>
              </a:r>
            </a:p>
          </p:txBody>
        </p:sp>
        <p:sp>
          <p:nvSpPr>
            <p:cNvPr id="7" name="Rounded Rectangle 6"/>
            <p:cNvSpPr/>
            <p:nvPr/>
          </p:nvSpPr>
          <p:spPr bwMode="auto">
            <a:xfrm>
              <a:off x="832022" y="32004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a:r>
                <a:rPr lang="en-US" dirty="0">
                  <a:latin typeface="Segoe UI Semibold" charset="0"/>
                  <a:ea typeface="Segoe UI Semibold" charset="0"/>
                  <a:cs typeface="Segoe UI Semibold" charset="0"/>
                </a:rPr>
                <a:t>CHANGESET RESPONSE</a:t>
              </a:r>
            </a:p>
          </p:txBody>
        </p:sp>
        <p:sp>
          <p:nvSpPr>
            <p:cNvPr id="8" name="Rounded Rectangle 7"/>
            <p:cNvSpPr/>
            <p:nvPr/>
          </p:nvSpPr>
          <p:spPr bwMode="auto">
            <a:xfrm>
              <a:off x="832022" y="3840892"/>
              <a:ext cx="4343400" cy="533400"/>
            </a:xfrm>
            <a:prstGeom prst="roundRect">
              <a:avLst/>
            </a:prstGeom>
            <a:solidFill>
              <a:schemeClr val="accent1">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HTTP GET RESPONSE</a:t>
              </a:r>
            </a:p>
          </p:txBody>
        </p:sp>
      </p:grpSp>
    </p:spTree>
    <p:extLst>
      <p:ext uri="{BB962C8B-B14F-4D97-AF65-F5344CB8AC3E}">
        <p14:creationId xmlns:p14="http://schemas.microsoft.com/office/powerpoint/2010/main" val="117275559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CRUD Support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1138620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Specific Entity</a:t>
            </a:r>
            <a:endParaRPr lang="en-US" dirty="0"/>
          </a:p>
        </p:txBody>
      </p:sp>
      <p:sp>
        <p:nvSpPr>
          <p:cNvPr id="3" name="Text Placeholder 2"/>
          <p:cNvSpPr>
            <a:spLocks noGrp="1"/>
          </p:cNvSpPr>
          <p:nvPr>
            <p:ph type="body" sz="quarter" idx="10"/>
          </p:nvPr>
        </p:nvSpPr>
        <p:spPr/>
        <p:txBody>
          <a:bodyPr/>
          <a:lstStyle/>
          <a:p>
            <a:r>
              <a:rPr lang="en-US" sz="3200" dirty="0" smtClean="0"/>
              <a:t>Message retrieved by calling </a:t>
            </a:r>
            <a:r>
              <a:rPr lang="en-US" sz="3200" b="1" dirty="0" err="1" smtClean="0">
                <a:latin typeface="Courier New" charset="0"/>
                <a:ea typeface="Courier New" charset="0"/>
                <a:cs typeface="Courier New" charset="0"/>
              </a:rPr>
              <a:t>GetMessage</a:t>
            </a:r>
            <a:endParaRPr lang="en-US" sz="3200" b="1" dirty="0">
              <a:latin typeface="Courier New" charset="0"/>
              <a:ea typeface="Courier New" charset="0"/>
              <a:cs typeface="Courier New" charset="0"/>
            </a:endParaRPr>
          </a:p>
          <a:p>
            <a:endParaRPr lang="en-US" sz="3200" dirty="0" smtClean="0"/>
          </a:p>
          <a:p>
            <a:endParaRPr lang="en-US" sz="3200" dirty="0" smtClean="0"/>
          </a:p>
          <a:p>
            <a:pPr lvl="1"/>
            <a:endParaRPr lang="en-US" sz="1600" dirty="0" smtClean="0"/>
          </a:p>
        </p:txBody>
      </p:sp>
      <p:sp>
        <p:nvSpPr>
          <p:cNvPr id="4" name="Slide Number Placeholder 3"/>
          <p:cNvSpPr>
            <a:spLocks noGrp="1"/>
          </p:cNvSpPr>
          <p:nvPr>
            <p:ph type="sldNum" sz="quarter" idx="12"/>
          </p:nvPr>
        </p:nvSpPr>
        <p:spPr/>
        <p:txBody>
          <a:bodyPr/>
          <a:lstStyle/>
          <a:p>
            <a:r>
              <a:rPr lang="en-US" dirty="0" smtClean="0">
                <a:gradFill>
                  <a:gsLst>
                    <a:gs pos="100000">
                      <a:srgbClr val="797A7D"/>
                    </a:gs>
                    <a:gs pos="0">
                      <a:srgbClr val="797A7D"/>
                    </a:gs>
                  </a:gsLst>
                  <a:lin ang="5400000" scaled="0"/>
                </a:gradFill>
              </a:rPr>
              <a:t>20</a:t>
            </a:r>
            <a:endParaRPr lang="en-US" dirty="0">
              <a:gradFill>
                <a:gsLst>
                  <a:gs pos="100000">
                    <a:srgbClr val="797A7D"/>
                  </a:gs>
                  <a:gs pos="0">
                    <a:srgbClr val="797A7D"/>
                  </a:gs>
                </a:gsLst>
                <a:lin ang="5400000" scaled="0"/>
              </a:gradFill>
            </a:endParaRPr>
          </a:p>
        </p:txBody>
      </p:sp>
      <p:sp>
        <p:nvSpPr>
          <p:cNvPr id="5" name="Rectangle 4"/>
          <p:cNvSpPr/>
          <p:nvPr/>
        </p:nvSpPr>
        <p:spPr>
          <a:xfrm>
            <a:off x="801043" y="2140621"/>
            <a:ext cx="10590962" cy="2893100"/>
          </a:xfrm>
          <a:prstGeom prst="rect">
            <a:avLst/>
          </a:prstGeom>
        </p:spPr>
        <p:txBody>
          <a:bodyPr wrap="square">
            <a:spAutoFit/>
          </a:bodyPr>
          <a:lstStyle/>
          <a:p>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public</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async</a:t>
            </a:r>
            <a:r>
              <a:rPr lang="en-US" sz="1400" dirty="0">
                <a:solidFill>
                  <a:srgbClr val="000000"/>
                </a:solidFill>
                <a:highlight>
                  <a:srgbClr val="FFFFFF"/>
                </a:highlight>
                <a:latin typeface="Consolas" panose="020B0609020204030204" pitchFamily="49" charset="0"/>
              </a:rPr>
              <a:t> </a:t>
            </a:r>
            <a:r>
              <a:rPr lang="en-US" sz="1400" dirty="0">
                <a:solidFill>
                  <a:srgbClr val="2B91AF"/>
                </a:solidFill>
                <a:highlight>
                  <a:srgbClr val="FFFFFF"/>
                </a:highlight>
                <a:latin typeface="Consolas" panose="020B0609020204030204" pitchFamily="49" charset="0"/>
              </a:rPr>
              <a:t>Task</a:t>
            </a:r>
            <a:r>
              <a:rPr lang="en-US" sz="1400" dirty="0">
                <a:solidFill>
                  <a:srgbClr val="000000"/>
                </a:solidFill>
                <a:highlight>
                  <a:srgbClr val="FFFFFF"/>
                </a:highlight>
                <a:latin typeface="Consolas" panose="020B0609020204030204" pitchFamily="49" charset="0"/>
              </a:rPr>
              <a:t>&lt;</a:t>
            </a:r>
            <a:r>
              <a:rPr lang="en-US" sz="1400" dirty="0" err="1">
                <a:solidFill>
                  <a:srgbClr val="2B91AF"/>
                </a:solidFill>
                <a:highlight>
                  <a:srgbClr val="FFFFFF"/>
                </a:highlight>
                <a:latin typeface="Consolas" panose="020B0609020204030204" pitchFamily="49" charset="0"/>
              </a:rPr>
              <a:t>MyMessage</a:t>
            </a:r>
            <a:r>
              <a:rPr lang="en-US" sz="1400" dirty="0">
                <a:solidFill>
                  <a:srgbClr val="000000"/>
                </a:solidFill>
                <a:highlight>
                  <a:srgbClr val="FFFFFF"/>
                </a:highlight>
                <a:latin typeface="Consolas" panose="020B0609020204030204" pitchFamily="49" charset="0"/>
              </a:rPr>
              <a:t>&gt; </a:t>
            </a:r>
            <a:r>
              <a:rPr lang="en-US" sz="1400" dirty="0" err="1">
                <a:solidFill>
                  <a:srgbClr val="000000"/>
                </a:solidFill>
                <a:highlight>
                  <a:srgbClr val="FFFFFF"/>
                </a:highlight>
                <a:latin typeface="Consolas" panose="020B0609020204030204" pitchFamily="49" charset="0"/>
              </a:rPr>
              <a:t>GetMessage</a:t>
            </a:r>
            <a:r>
              <a:rPr lang="en-US" sz="1400" dirty="0">
                <a:solidFill>
                  <a:srgbClr val="000000"/>
                </a:solidFill>
                <a:highlight>
                  <a:srgbClr val="FFFFFF"/>
                </a:highlight>
                <a:latin typeface="Consolas" panose="020B0609020204030204" pitchFamily="49" charset="0"/>
              </a:rPr>
              <a:t>(</a:t>
            </a:r>
            <a:r>
              <a:rPr lang="en-US" sz="1400" dirty="0">
                <a:solidFill>
                  <a:srgbClr val="0000FF"/>
                </a:solidFill>
                <a:highlight>
                  <a:srgbClr val="FFFFFF"/>
                </a:highlight>
                <a:latin typeface="Consolas" panose="020B0609020204030204" pitchFamily="49" charset="0"/>
              </a:rPr>
              <a:t>string</a:t>
            </a:r>
            <a:r>
              <a:rPr lang="en-US" sz="1400" dirty="0">
                <a:solidFill>
                  <a:srgbClr val="000000"/>
                </a:solidFill>
                <a:highlight>
                  <a:srgbClr val="FFFFFF"/>
                </a:highlight>
                <a:latin typeface="Consolas" panose="020B0609020204030204" pitchFamily="49" charset="0"/>
              </a:rPr>
              <a:t> id)</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FF"/>
                </a:solidFill>
                <a:highlight>
                  <a:srgbClr val="FFFFFF"/>
                </a:highlight>
                <a:latin typeface="Consolas" panose="020B0609020204030204" pitchFamily="49" charset="0"/>
              </a:rPr>
              <a:t>try</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FF"/>
                </a:solidFill>
                <a:highlight>
                  <a:srgbClr val="FFFFFF"/>
                </a:highlight>
                <a:latin typeface="Consolas" panose="020B0609020204030204" pitchFamily="49" charset="0"/>
              </a:rPr>
              <a:t>var</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restURL</a:t>
            </a:r>
            <a:r>
              <a:rPr lang="en-US" sz="1400" dirty="0">
                <a:solidFill>
                  <a:srgbClr val="000000"/>
                </a:solidFill>
                <a:highlight>
                  <a:srgbClr val="FFFFFF"/>
                </a:highlight>
                <a:latin typeface="Consolas" panose="020B0609020204030204" pitchFamily="49" charset="0"/>
              </a:rPr>
              <a:t> = </a:t>
            </a:r>
            <a:r>
              <a:rPr lang="en-US" sz="1400" dirty="0" err="1">
                <a:solidFill>
                  <a:srgbClr val="0000FF"/>
                </a:solidFill>
                <a:highlight>
                  <a:srgbClr val="FFFFFF"/>
                </a:highlight>
                <a:latin typeface="Consolas" panose="020B0609020204030204" pitchFamily="49" charset="0"/>
              </a:rPr>
              <a:t>string</a:t>
            </a:r>
            <a:r>
              <a:rPr lang="en-US" sz="1400" dirty="0" err="1">
                <a:solidFill>
                  <a:srgbClr val="000000"/>
                </a:solidFill>
                <a:highlight>
                  <a:srgbClr val="FFFFFF"/>
                </a:highlight>
                <a:latin typeface="Consolas" panose="020B0609020204030204" pitchFamily="49" charset="0"/>
              </a:rPr>
              <a:t>.Format</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"{0}/me/messages/{1}"</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GraphResourceUrl</a:t>
            </a:r>
            <a:r>
              <a:rPr lang="en-US" sz="1400" dirty="0">
                <a:solidFill>
                  <a:srgbClr val="000000"/>
                </a:solidFill>
                <a:highlight>
                  <a:srgbClr val="FFFFFF"/>
                </a:highlight>
                <a:latin typeface="Consolas" panose="020B0609020204030204" pitchFamily="49" charset="0"/>
              </a:rPr>
              <a:t>, id);</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smtClean="0">
                <a:solidFill>
                  <a:srgbClr val="0000FF"/>
                </a:solidFill>
                <a:highlight>
                  <a:srgbClr val="FFFFFF"/>
                </a:highlight>
                <a:latin typeface="Consolas" panose="020B0609020204030204" pitchFamily="49" charset="0"/>
              </a:rPr>
              <a:t>string</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responseString</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await</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GetJsonAsync</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restURL</a:t>
            </a:r>
            <a:r>
              <a:rPr lang="en-US" sz="1400" dirty="0" smtClean="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smtClean="0">
                <a:solidFill>
                  <a:srgbClr val="0000FF"/>
                </a:solidFill>
                <a:highlight>
                  <a:srgbClr val="FFFFFF"/>
                </a:highlight>
                <a:latin typeface="Consolas" panose="020B0609020204030204" pitchFamily="49" charset="0"/>
              </a:rPr>
              <a:t>if</a:t>
            </a:r>
            <a:r>
              <a:rPr lang="en-US" sz="1400" dirty="0" smtClean="0">
                <a:solidFill>
                  <a:srgbClr val="000000"/>
                </a:solidFill>
                <a:highlight>
                  <a:srgbClr val="FFFFFF"/>
                </a:highlight>
                <a:latin typeface="Consolas" panose="020B0609020204030204" pitchFamily="49" charset="0"/>
              </a:rPr>
              <a:t> </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responseString</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null</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FF"/>
                </a:solidFill>
                <a:highlight>
                  <a:srgbClr val="FFFFFF"/>
                </a:highlight>
                <a:latin typeface="Consolas" panose="020B0609020204030204" pitchFamily="49" charset="0"/>
              </a:rPr>
              <a:t>var</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jsonresult</a:t>
            </a:r>
            <a:r>
              <a:rPr lang="en-US" sz="1400" dirty="0">
                <a:solidFill>
                  <a:srgbClr val="000000"/>
                </a:solidFill>
                <a:highlight>
                  <a:srgbClr val="FFFFFF"/>
                </a:highlight>
                <a:latin typeface="Consolas" panose="020B0609020204030204" pitchFamily="49" charset="0"/>
              </a:rPr>
              <a:t> = </a:t>
            </a:r>
            <a:r>
              <a:rPr lang="en-US" sz="1400" dirty="0" err="1">
                <a:solidFill>
                  <a:srgbClr val="2B91AF"/>
                </a:solidFill>
                <a:highlight>
                  <a:srgbClr val="FFFFFF"/>
                </a:highlight>
                <a:latin typeface="Consolas" panose="020B0609020204030204" pitchFamily="49" charset="0"/>
              </a:rPr>
              <a:t>JObject</a:t>
            </a:r>
            <a:r>
              <a:rPr lang="en-US" sz="1400" dirty="0" err="1">
                <a:solidFill>
                  <a:srgbClr val="000000"/>
                </a:solidFill>
                <a:highlight>
                  <a:srgbClr val="FFFFFF"/>
                </a:highlight>
                <a:latin typeface="Consolas" panose="020B0609020204030204" pitchFamily="49" charset="0"/>
              </a:rPr>
              <a:t>.Parse</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responseString</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FF"/>
                </a:solidFill>
                <a:highlight>
                  <a:srgbClr val="FFFFFF"/>
                </a:highlight>
                <a:latin typeface="Consolas" panose="020B0609020204030204" pitchFamily="49" charset="0"/>
              </a:rPr>
              <a:t>var</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msg</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new</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MyMessage</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msg.Id</a:t>
            </a:r>
            <a:r>
              <a:rPr lang="en-US" sz="1400" dirty="0" smtClean="0">
                <a:solidFill>
                  <a:srgbClr val="000000"/>
                </a:solidFill>
                <a:highlight>
                  <a:srgbClr val="FFFFFF"/>
                </a:highlight>
                <a:latin typeface="Consolas" panose="020B0609020204030204" pitchFamily="49" charset="0"/>
              </a:rPr>
              <a:t> </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jsonresult</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"id"</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IsNullOrEmpty</a:t>
            </a:r>
            <a:r>
              <a:rPr lang="en-US" sz="1400" dirty="0">
                <a:solidFill>
                  <a:srgbClr val="000000"/>
                </a:solidFill>
                <a:highlight>
                  <a:srgbClr val="FFFFFF"/>
                </a:highlight>
                <a:latin typeface="Consolas" panose="020B0609020204030204" pitchFamily="49" charset="0"/>
              </a:rPr>
              <a:t>() ? </a:t>
            </a:r>
            <a:r>
              <a:rPr lang="en-US" sz="1400" dirty="0" err="1">
                <a:solidFill>
                  <a:srgbClr val="0000FF"/>
                </a:solidFill>
                <a:highlight>
                  <a:srgbClr val="FFFFFF"/>
                </a:highlight>
                <a:latin typeface="Consolas" panose="020B0609020204030204" pitchFamily="49" charset="0"/>
              </a:rPr>
              <a:t>string</a:t>
            </a:r>
            <a:r>
              <a:rPr lang="en-US" sz="1400" dirty="0" err="1">
                <a:solidFill>
                  <a:srgbClr val="000000"/>
                </a:solidFill>
                <a:highlight>
                  <a:srgbClr val="FFFFFF"/>
                </a:highlight>
                <a:latin typeface="Consolas" panose="020B0609020204030204" pitchFamily="49" charset="0"/>
              </a:rPr>
              <a:t>.Empty</a:t>
            </a:r>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jsonresult</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"id"</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ToString</a:t>
            </a:r>
            <a:r>
              <a:rPr lang="en-US" sz="1400" dirty="0" smtClean="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endParaRPr lang="en-US" sz="1400" dirty="0"/>
          </a:p>
        </p:txBody>
      </p:sp>
    </p:spTree>
    <p:extLst>
      <p:ext uri="{BB962C8B-B14F-4D97-AF65-F5344CB8AC3E}">
        <p14:creationId xmlns:p14="http://schemas.microsoft.com/office/powerpoint/2010/main" val="286358725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Deleting a Specific Entity</a:t>
            </a:r>
            <a:endParaRPr lang="en-US" dirty="0"/>
          </a:p>
        </p:txBody>
      </p:sp>
      <p:sp>
        <p:nvSpPr>
          <p:cNvPr id="3" name="Text Placeholder 2"/>
          <p:cNvSpPr>
            <a:spLocks noGrp="1"/>
          </p:cNvSpPr>
          <p:nvPr>
            <p:ph type="body" sz="quarter" idx="10"/>
          </p:nvPr>
        </p:nvSpPr>
        <p:spPr/>
        <p:txBody>
          <a:bodyPr/>
          <a:lstStyle/>
          <a:p>
            <a:r>
              <a:rPr lang="en-US" sz="3200" dirty="0" smtClean="0"/>
              <a:t>Message </a:t>
            </a:r>
            <a:r>
              <a:rPr lang="en-US" sz="3200" dirty="0"/>
              <a:t>deleted </a:t>
            </a:r>
            <a:r>
              <a:rPr lang="en-US" sz="3200" dirty="0" smtClean="0"/>
              <a:t>by calling </a:t>
            </a:r>
            <a:r>
              <a:rPr lang="en-US" sz="3200" b="1" dirty="0" err="1" smtClean="0">
                <a:latin typeface="Courier New" charset="0"/>
                <a:ea typeface="Courier New" charset="0"/>
                <a:cs typeface="Courier New" charset="0"/>
              </a:rPr>
              <a:t>DeleteMessage</a:t>
            </a:r>
            <a:endParaRPr lang="en-US" sz="3200" dirty="0"/>
          </a:p>
        </p:txBody>
      </p:sp>
      <p:sp>
        <p:nvSpPr>
          <p:cNvPr id="4" name="Slide Number Placeholder 3"/>
          <p:cNvSpPr>
            <a:spLocks noGrp="1"/>
          </p:cNvSpPr>
          <p:nvPr>
            <p:ph type="sldNum" sz="quarter" idx="12"/>
          </p:nvPr>
        </p:nvSpPr>
        <p:spPr/>
        <p:txBody>
          <a:bodyPr/>
          <a:lstStyle/>
          <a:p>
            <a:r>
              <a:rPr lang="en-US" dirty="0" smtClean="0">
                <a:gradFill>
                  <a:gsLst>
                    <a:gs pos="100000">
                      <a:srgbClr val="797A7D"/>
                    </a:gs>
                    <a:gs pos="0">
                      <a:srgbClr val="797A7D"/>
                    </a:gs>
                  </a:gsLst>
                  <a:lin ang="5400000" scaled="0"/>
                </a:gradFill>
              </a:rPr>
              <a:t>20</a:t>
            </a:r>
            <a:endParaRPr lang="en-US" dirty="0">
              <a:gradFill>
                <a:gsLst>
                  <a:gs pos="100000">
                    <a:srgbClr val="797A7D"/>
                  </a:gs>
                  <a:gs pos="0">
                    <a:srgbClr val="797A7D"/>
                  </a:gs>
                </a:gsLst>
                <a:lin ang="5400000" scaled="0"/>
              </a:gradFill>
            </a:endParaRPr>
          </a:p>
        </p:txBody>
      </p:sp>
      <p:sp>
        <p:nvSpPr>
          <p:cNvPr id="6" name="Rectangle 5"/>
          <p:cNvSpPr/>
          <p:nvPr/>
        </p:nvSpPr>
        <p:spPr>
          <a:xfrm>
            <a:off x="519112" y="2074211"/>
            <a:ext cx="11327895" cy="2677656"/>
          </a:xfrm>
          <a:prstGeom prst="rect">
            <a:avLst/>
          </a:prstGeom>
        </p:spPr>
        <p:txBody>
          <a:bodyPr wrap="square">
            <a:spAutoFit/>
          </a:bodyPr>
          <a:lstStyle/>
          <a:p>
            <a:r>
              <a:rPr lang="en-US" sz="1400" dirty="0" smtClean="0">
                <a:solidFill>
                  <a:srgbClr val="0000FF"/>
                </a:solidFill>
                <a:highlight>
                  <a:srgbClr val="FFFFFF"/>
                </a:highlight>
                <a:latin typeface="Consolas" panose="020B0609020204030204" pitchFamily="49" charset="0"/>
              </a:rPr>
              <a:t>public</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async</a:t>
            </a:r>
            <a:r>
              <a:rPr lang="en-US" sz="1400" dirty="0">
                <a:solidFill>
                  <a:srgbClr val="000000"/>
                </a:solidFill>
                <a:highlight>
                  <a:srgbClr val="FFFFFF"/>
                </a:highlight>
                <a:latin typeface="Consolas" panose="020B0609020204030204" pitchFamily="49" charset="0"/>
              </a:rPr>
              <a:t> </a:t>
            </a:r>
            <a:r>
              <a:rPr lang="en-US" sz="1400" dirty="0">
                <a:solidFill>
                  <a:srgbClr val="2B91AF"/>
                </a:solidFill>
                <a:highlight>
                  <a:srgbClr val="FFFFFF"/>
                </a:highlight>
                <a:latin typeface="Consolas" panose="020B0609020204030204" pitchFamily="49" charset="0"/>
              </a:rPr>
              <a:t>Task</a:t>
            </a:r>
            <a:r>
              <a:rPr lang="en-US" sz="1400" dirty="0">
                <a:solidFill>
                  <a:srgbClr val="000000"/>
                </a:solidFill>
                <a:highlight>
                  <a:srgbClr val="FFFFFF"/>
                </a:highlight>
                <a:latin typeface="Consolas" panose="020B0609020204030204" pitchFamily="49" charset="0"/>
              </a:rPr>
              <a:t>&lt;</a:t>
            </a:r>
            <a:r>
              <a:rPr lang="en-US" sz="1400" dirty="0">
                <a:solidFill>
                  <a:srgbClr val="0000FF"/>
                </a:solidFill>
                <a:highlight>
                  <a:srgbClr val="FFFFFF"/>
                </a:highlight>
                <a:latin typeface="Consolas" panose="020B0609020204030204" pitchFamily="49" charset="0"/>
              </a:rPr>
              <a:t>bool</a:t>
            </a:r>
            <a:r>
              <a:rPr lang="en-US" sz="1400" dirty="0">
                <a:solidFill>
                  <a:srgbClr val="000000"/>
                </a:solidFill>
                <a:highlight>
                  <a:srgbClr val="FFFFFF"/>
                </a:highlight>
                <a:latin typeface="Consolas" panose="020B0609020204030204" pitchFamily="49" charset="0"/>
              </a:rPr>
              <a:t>&gt; </a:t>
            </a:r>
            <a:r>
              <a:rPr lang="en-US" sz="1400" dirty="0" err="1">
                <a:solidFill>
                  <a:srgbClr val="000000"/>
                </a:solidFill>
                <a:highlight>
                  <a:srgbClr val="FFFFFF"/>
                </a:highlight>
                <a:latin typeface="Consolas" panose="020B0609020204030204" pitchFamily="49" charset="0"/>
              </a:rPr>
              <a:t>DeleteMessage</a:t>
            </a:r>
            <a:r>
              <a:rPr lang="en-US" sz="1400" dirty="0">
                <a:solidFill>
                  <a:srgbClr val="000000"/>
                </a:solidFill>
                <a:highlight>
                  <a:srgbClr val="FFFFFF"/>
                </a:highlight>
                <a:latin typeface="Consolas" panose="020B0609020204030204" pitchFamily="49" charset="0"/>
              </a:rPr>
              <a:t>(</a:t>
            </a:r>
            <a:r>
              <a:rPr lang="en-US" sz="1400" dirty="0">
                <a:solidFill>
                  <a:srgbClr val="0000FF"/>
                </a:solidFill>
                <a:highlight>
                  <a:srgbClr val="FFFFFF"/>
                </a:highlight>
                <a:latin typeface="Consolas" panose="020B0609020204030204" pitchFamily="49" charset="0"/>
              </a:rPr>
              <a:t>string</a:t>
            </a:r>
            <a:r>
              <a:rPr lang="en-US" sz="1400" dirty="0">
                <a:solidFill>
                  <a:srgbClr val="000000"/>
                </a:solidFill>
                <a:highlight>
                  <a:srgbClr val="FFFFFF"/>
                </a:highlight>
                <a:latin typeface="Consolas" panose="020B0609020204030204" pitchFamily="49" charset="0"/>
              </a:rPr>
              <a:t> id)</a:t>
            </a:r>
          </a:p>
          <a:p>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smtClean="0">
                <a:solidFill>
                  <a:srgbClr val="0000FF"/>
                </a:solidFill>
                <a:highlight>
                  <a:srgbClr val="FFFFFF"/>
                </a:highlight>
                <a:latin typeface="Consolas" panose="020B0609020204030204" pitchFamily="49" charset="0"/>
              </a:rPr>
              <a:t>       </a:t>
            </a:r>
            <a:r>
              <a:rPr lang="en-US" sz="1400" dirty="0" err="1" smtClean="0">
                <a:solidFill>
                  <a:srgbClr val="0000FF"/>
                </a:solidFill>
                <a:highlight>
                  <a:srgbClr val="FFFFFF"/>
                </a:highlight>
                <a:latin typeface="Consolas" panose="020B0609020204030204" pitchFamily="49" charset="0"/>
              </a:rPr>
              <a:t>var</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restURL</a:t>
            </a:r>
            <a:r>
              <a:rPr lang="en-US" sz="1400" dirty="0">
                <a:solidFill>
                  <a:srgbClr val="000000"/>
                </a:solidFill>
                <a:highlight>
                  <a:srgbClr val="FFFFFF"/>
                </a:highlight>
                <a:latin typeface="Consolas" panose="020B0609020204030204" pitchFamily="49" charset="0"/>
              </a:rPr>
              <a:t> = </a:t>
            </a:r>
            <a:r>
              <a:rPr lang="en-US" sz="1400" dirty="0" err="1">
                <a:solidFill>
                  <a:srgbClr val="0000FF"/>
                </a:solidFill>
                <a:highlight>
                  <a:srgbClr val="FFFFFF"/>
                </a:highlight>
                <a:latin typeface="Consolas" panose="020B0609020204030204" pitchFamily="49" charset="0"/>
              </a:rPr>
              <a:t>string</a:t>
            </a:r>
            <a:r>
              <a:rPr lang="en-US" sz="1400" dirty="0" err="1">
                <a:solidFill>
                  <a:srgbClr val="000000"/>
                </a:solidFill>
                <a:highlight>
                  <a:srgbClr val="FFFFFF"/>
                </a:highlight>
                <a:latin typeface="Consolas" panose="020B0609020204030204" pitchFamily="49" charset="0"/>
              </a:rPr>
              <a:t>.Format</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"{0}/me/messages/{1}"</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GraphResourceUrl</a:t>
            </a:r>
            <a:r>
              <a:rPr lang="en-US" sz="1400" dirty="0">
                <a:solidFill>
                  <a:srgbClr val="000000"/>
                </a:solidFill>
                <a:highlight>
                  <a:srgbClr val="FFFFFF"/>
                </a:highlight>
                <a:latin typeface="Consolas" panose="020B0609020204030204" pitchFamily="49" charset="0"/>
              </a:rPr>
              <a:t>, id);</a:t>
            </a:r>
          </a:p>
          <a:p>
            <a:endParaRPr lang="en-US" sz="1400" dirty="0">
              <a:solidFill>
                <a:srgbClr val="000000"/>
              </a:solidFill>
              <a:highlight>
                <a:srgbClr val="FFFFFF"/>
              </a:highlight>
              <a:latin typeface="Consolas" panose="020B0609020204030204" pitchFamily="49" charset="0"/>
            </a:endParaRPr>
          </a:p>
          <a:p>
            <a:r>
              <a:rPr lang="en-US" sz="1400" dirty="0" smtClean="0">
                <a:solidFill>
                  <a:srgbClr val="0000FF"/>
                </a:solidFill>
                <a:highlight>
                  <a:srgbClr val="FFFFFF"/>
                </a:highlight>
                <a:latin typeface="Consolas" panose="020B0609020204030204" pitchFamily="49" charset="0"/>
              </a:rPr>
              <a:t>       string</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accessToken</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await</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GetGraphAccessTokenAsync</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FF"/>
                </a:solidFill>
                <a:highlight>
                  <a:srgbClr val="FFFFFF"/>
                </a:highlight>
                <a:latin typeface="Consolas" panose="020B0609020204030204" pitchFamily="49" charset="0"/>
              </a:rPr>
              <a:t>using</a:t>
            </a:r>
            <a:r>
              <a:rPr lang="en-US" sz="1400" dirty="0" smtClean="0">
                <a:solidFill>
                  <a:srgbClr val="000000"/>
                </a:solidFill>
                <a:highlight>
                  <a:srgbClr val="FFFFFF"/>
                </a:highlight>
                <a:latin typeface="Consolas" panose="020B0609020204030204" pitchFamily="49" charset="0"/>
              </a:rPr>
              <a:t> </a:t>
            </a:r>
            <a:r>
              <a:rPr lang="en-US" sz="1400" dirty="0">
                <a:solidFill>
                  <a:srgbClr val="000000"/>
                </a:solidFill>
                <a:highlight>
                  <a:srgbClr val="FFFFFF"/>
                </a:highlight>
                <a:latin typeface="Consolas" panose="020B0609020204030204" pitchFamily="49" charset="0"/>
              </a:rPr>
              <a:t>(</a:t>
            </a:r>
            <a:r>
              <a:rPr lang="en-US" sz="1400" dirty="0" err="1">
                <a:solidFill>
                  <a:srgbClr val="2B91AF"/>
                </a:solidFill>
                <a:highlight>
                  <a:srgbClr val="FFFFFF"/>
                </a:highlight>
                <a:latin typeface="Consolas" panose="020B0609020204030204" pitchFamily="49" charset="0"/>
              </a:rPr>
              <a:t>HttpClient</a:t>
            </a:r>
            <a:r>
              <a:rPr lang="en-US" sz="1400" dirty="0">
                <a:solidFill>
                  <a:srgbClr val="000000"/>
                </a:solidFill>
                <a:highlight>
                  <a:srgbClr val="FFFFFF"/>
                </a:highlight>
                <a:latin typeface="Consolas" panose="020B0609020204030204" pitchFamily="49" charset="0"/>
              </a:rPr>
              <a:t> client = </a:t>
            </a:r>
            <a:r>
              <a:rPr lang="en-US" sz="1400" dirty="0">
                <a:solidFill>
                  <a:srgbClr val="0000FF"/>
                </a:solidFill>
                <a:highlight>
                  <a:srgbClr val="FFFFFF"/>
                </a:highlight>
                <a:latin typeface="Consolas" panose="020B0609020204030204" pitchFamily="49" charset="0"/>
              </a:rPr>
              <a:t>new</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HttpClient</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client.DefaultRequestHeaders.Add</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"Accept"</a:t>
            </a:r>
            <a:r>
              <a:rPr lang="en-US" sz="1400" dirty="0">
                <a:solidFill>
                  <a:srgbClr val="000000"/>
                </a:solidFill>
                <a:highlight>
                  <a:srgbClr val="FFFFFF"/>
                </a:highlight>
                <a:latin typeface="Consolas" panose="020B0609020204030204" pitchFamily="49" charset="0"/>
              </a:rPr>
              <a:t>, </a:t>
            </a:r>
            <a:r>
              <a:rPr lang="en-US" sz="1400" dirty="0">
                <a:solidFill>
                  <a:srgbClr val="A31515"/>
                </a:solidFill>
                <a:highlight>
                  <a:srgbClr val="FFFFFF"/>
                </a:highlight>
                <a:latin typeface="Consolas" panose="020B0609020204030204" pitchFamily="49" charset="0"/>
              </a:rPr>
              <a:t>"application/</a:t>
            </a:r>
            <a:r>
              <a:rPr lang="en-US" sz="1400" dirty="0" err="1">
                <a:solidFill>
                  <a:srgbClr val="A31515"/>
                </a:solidFill>
                <a:highlight>
                  <a:srgbClr val="FFFFFF"/>
                </a:highlight>
                <a:latin typeface="Consolas" panose="020B0609020204030204" pitchFamily="49" charset="0"/>
              </a:rPr>
              <a:t>json</a:t>
            </a:r>
            <a:r>
              <a:rPr lang="en-US" sz="1400" dirty="0">
                <a:solidFill>
                  <a:srgbClr val="A31515"/>
                </a:solidFill>
                <a:highlight>
                  <a:srgbClr val="FFFFFF"/>
                </a:highlight>
                <a:latin typeface="Consolas" panose="020B0609020204030204" pitchFamily="49" charset="0"/>
              </a:rPr>
              <a:t>"</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client.DefaultRequestHeaders.Authorization</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new</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AuthenticationHeaderValue</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"Bearer"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accessToken</a:t>
            </a:r>
            <a:r>
              <a:rPr lang="en-US" sz="1400" dirty="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using</a:t>
            </a:r>
            <a:r>
              <a:rPr lang="en-US" sz="1400" dirty="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var</a:t>
            </a:r>
            <a:r>
              <a:rPr lang="en-US" sz="1400" dirty="0">
                <a:solidFill>
                  <a:srgbClr val="000000"/>
                </a:solidFill>
                <a:highlight>
                  <a:srgbClr val="FFFFFF"/>
                </a:highlight>
                <a:latin typeface="Consolas" panose="020B0609020204030204" pitchFamily="49" charset="0"/>
              </a:rPr>
              <a:t> response = </a:t>
            </a:r>
            <a:r>
              <a:rPr lang="en-US" sz="1400" dirty="0">
                <a:solidFill>
                  <a:srgbClr val="0000FF"/>
                </a:solidFill>
                <a:highlight>
                  <a:srgbClr val="FFFFFF"/>
                </a:highlight>
                <a:latin typeface="Consolas" panose="020B0609020204030204" pitchFamily="49" charset="0"/>
              </a:rPr>
              <a:t>await</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client.DeleteAsync</a:t>
            </a:r>
            <a:r>
              <a:rPr lang="en-US" sz="1400" dirty="0">
                <a:solidFill>
                  <a:srgbClr val="000000"/>
                </a:solidFill>
                <a:highlight>
                  <a:srgbClr val="FFFFFF"/>
                </a:highlight>
                <a:latin typeface="Consolas" panose="020B0609020204030204" pitchFamily="49" charset="0"/>
              </a:rPr>
              <a:t>(</a:t>
            </a:r>
            <a:r>
              <a:rPr lang="en-US" sz="1400" dirty="0" err="1">
                <a:solidFill>
                  <a:srgbClr val="000000"/>
                </a:solidFill>
                <a:highlight>
                  <a:srgbClr val="FFFFFF"/>
                </a:highlight>
                <a:latin typeface="Consolas" panose="020B0609020204030204" pitchFamily="49" charset="0"/>
              </a:rPr>
              <a:t>restURL</a:t>
            </a:r>
            <a:r>
              <a:rPr lang="en-US" sz="1400" dirty="0" smtClean="0">
                <a:solidFill>
                  <a:srgbClr val="000000"/>
                </a:solidFill>
                <a:highlight>
                  <a:srgbClr val="FFFFFF"/>
                </a:highlight>
                <a:latin typeface="Consolas" panose="020B0609020204030204" pitchFamily="49" charset="0"/>
              </a:rPr>
              <a:t>))</a:t>
            </a:r>
          </a:p>
          <a:p>
            <a:r>
              <a:rPr lang="en-US" sz="1400" dirty="0" smtClean="0">
                <a:solidFill>
                  <a:srgbClr val="000000"/>
                </a:solidFill>
                <a:highlight>
                  <a:srgbClr val="FFFFFF"/>
                </a:highlight>
                <a:latin typeface="Consolas" panose="020B0609020204030204" pitchFamily="49" charset="0"/>
              </a:rPr>
              <a:t>…</a:t>
            </a:r>
            <a:endParaRPr lang="en-US" sz="1400" dirty="0"/>
          </a:p>
        </p:txBody>
      </p:sp>
    </p:spTree>
    <p:extLst>
      <p:ext uri="{BB962C8B-B14F-4D97-AF65-F5344CB8AC3E}">
        <p14:creationId xmlns:p14="http://schemas.microsoft.com/office/powerpoint/2010/main" val="2978947506"/>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Sending Email</a:t>
            </a:r>
            <a:endParaRPr lang="en-US" dirty="0"/>
          </a:p>
        </p:txBody>
      </p:sp>
      <p:sp>
        <p:nvSpPr>
          <p:cNvPr id="3" name="Text Placeholder 2"/>
          <p:cNvSpPr>
            <a:spLocks noGrp="1"/>
          </p:cNvSpPr>
          <p:nvPr>
            <p:ph type="body" sz="quarter" idx="10"/>
          </p:nvPr>
        </p:nvSpPr>
        <p:spPr/>
        <p:txBody>
          <a:bodyPr/>
          <a:lstStyle/>
          <a:p>
            <a:r>
              <a:rPr lang="en-US" dirty="0" smtClean="0"/>
              <a:t>Call </a:t>
            </a:r>
            <a:r>
              <a:rPr lang="en-US" b="1" dirty="0" err="1" smtClean="0">
                <a:latin typeface="Courier New" charset="0"/>
                <a:ea typeface="Courier New" charset="0"/>
                <a:cs typeface="Courier New" charset="0"/>
              </a:rPr>
              <a:t>SendMessage</a:t>
            </a:r>
            <a:endParaRPr lang="en-US" dirty="0" smtClean="0"/>
          </a:p>
          <a:p>
            <a:pPr lvl="1"/>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24</a:t>
            </a:fld>
            <a:endParaRPr lang="en-US" dirty="0">
              <a:gradFill>
                <a:gsLst>
                  <a:gs pos="100000">
                    <a:srgbClr val="797A7D"/>
                  </a:gs>
                  <a:gs pos="0">
                    <a:srgbClr val="797A7D"/>
                  </a:gs>
                </a:gsLst>
                <a:lin ang="5400000" scaled="0"/>
              </a:gradFill>
            </a:endParaRPr>
          </a:p>
        </p:txBody>
      </p:sp>
      <p:sp>
        <p:nvSpPr>
          <p:cNvPr id="5" name="Rectangle 4"/>
          <p:cNvSpPr/>
          <p:nvPr/>
        </p:nvSpPr>
        <p:spPr>
          <a:xfrm>
            <a:off x="446445" y="2152240"/>
            <a:ext cx="11294346" cy="3539430"/>
          </a:xfrm>
          <a:prstGeom prst="rect">
            <a:avLst/>
          </a:prstGeom>
        </p:spPr>
        <p:txBody>
          <a:bodyPr wrap="square">
            <a:spAutoFit/>
          </a:bodyPr>
          <a:lstStyle/>
          <a:p>
            <a:r>
              <a:rPr lang="en-US" sz="1400" dirty="0" smtClean="0">
                <a:solidFill>
                  <a:srgbClr val="0000FF"/>
                </a:solidFill>
                <a:highlight>
                  <a:srgbClr val="FFFFFF"/>
                </a:highlight>
                <a:latin typeface="Consolas" panose="020B0609020204030204" pitchFamily="49" charset="0"/>
              </a:rPr>
              <a:t>public</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FF"/>
                </a:solidFill>
                <a:highlight>
                  <a:srgbClr val="FFFFFF"/>
                </a:highlight>
                <a:latin typeface="Consolas" panose="020B0609020204030204" pitchFamily="49" charset="0"/>
              </a:rPr>
              <a:t>async</a:t>
            </a:r>
            <a:r>
              <a:rPr lang="en-US" sz="1400" dirty="0">
                <a:solidFill>
                  <a:srgbClr val="000000"/>
                </a:solidFill>
                <a:highlight>
                  <a:srgbClr val="FFFFFF"/>
                </a:highlight>
                <a:latin typeface="Consolas" panose="020B0609020204030204" pitchFamily="49" charset="0"/>
              </a:rPr>
              <a:t> </a:t>
            </a:r>
            <a:r>
              <a:rPr lang="en-US" sz="1400" dirty="0">
                <a:solidFill>
                  <a:srgbClr val="2B91AF"/>
                </a:solidFill>
                <a:highlight>
                  <a:srgbClr val="FFFFFF"/>
                </a:highlight>
                <a:latin typeface="Consolas" panose="020B0609020204030204" pitchFamily="49" charset="0"/>
              </a:rPr>
              <a:t>Task</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SendMessage</a:t>
            </a:r>
            <a:r>
              <a:rPr lang="en-US" sz="1400" dirty="0">
                <a:solidFill>
                  <a:srgbClr val="000000"/>
                </a:solidFill>
                <a:highlight>
                  <a:srgbClr val="FFFFFF"/>
                </a:highlight>
                <a:latin typeface="Consolas" panose="020B0609020204030204" pitchFamily="49" charset="0"/>
              </a:rPr>
              <a:t>(</a:t>
            </a:r>
            <a:r>
              <a:rPr lang="en-US" sz="1400" dirty="0" err="1">
                <a:solidFill>
                  <a:srgbClr val="2B91AF"/>
                </a:solidFill>
                <a:highlight>
                  <a:srgbClr val="FFFFFF"/>
                </a:highlight>
                <a:latin typeface="Consolas" panose="020B0609020204030204" pitchFamily="49" charset="0"/>
              </a:rPr>
              <a:t>MyMessage</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myMessage</a:t>
            </a:r>
            <a:r>
              <a:rPr lang="en-US" sz="1400" dirty="0">
                <a:solidFill>
                  <a:srgbClr val="000000"/>
                </a:solidFill>
                <a:highlight>
                  <a:srgbClr val="FFFFFF"/>
                </a:highlight>
                <a:latin typeface="Consolas" panose="020B0609020204030204" pitchFamily="49" charset="0"/>
              </a:rPr>
              <a:t>)</a:t>
            </a:r>
          </a:p>
          <a:p>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smtClean="0">
                <a:solidFill>
                  <a:srgbClr val="0000FF"/>
                </a:solidFill>
                <a:highlight>
                  <a:srgbClr val="FFFFFF"/>
                </a:highlight>
                <a:latin typeface="Consolas" panose="020B0609020204030204" pitchFamily="49" charset="0"/>
              </a:rPr>
              <a:t>    </a:t>
            </a:r>
            <a:r>
              <a:rPr lang="en-US" sz="1400" dirty="0" err="1" smtClean="0">
                <a:solidFill>
                  <a:srgbClr val="0000FF"/>
                </a:solidFill>
                <a:highlight>
                  <a:srgbClr val="FFFFFF"/>
                </a:highlight>
                <a:latin typeface="Consolas" panose="020B0609020204030204" pitchFamily="49" charset="0"/>
              </a:rPr>
              <a:t>var</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restURL</a:t>
            </a:r>
            <a:r>
              <a:rPr lang="en-US" sz="1400" dirty="0">
                <a:solidFill>
                  <a:srgbClr val="000000"/>
                </a:solidFill>
                <a:highlight>
                  <a:srgbClr val="FFFFFF"/>
                </a:highlight>
                <a:latin typeface="Consolas" panose="020B0609020204030204" pitchFamily="49" charset="0"/>
              </a:rPr>
              <a:t> = </a:t>
            </a:r>
            <a:r>
              <a:rPr lang="en-US" sz="1400" dirty="0" err="1">
                <a:solidFill>
                  <a:srgbClr val="0000FF"/>
                </a:solidFill>
                <a:highlight>
                  <a:srgbClr val="FFFFFF"/>
                </a:highlight>
                <a:latin typeface="Consolas" panose="020B0609020204030204" pitchFamily="49" charset="0"/>
              </a:rPr>
              <a:t>string</a:t>
            </a:r>
            <a:r>
              <a:rPr lang="en-US" sz="1400" dirty="0" err="1">
                <a:solidFill>
                  <a:srgbClr val="000000"/>
                </a:solidFill>
                <a:highlight>
                  <a:srgbClr val="FFFFFF"/>
                </a:highlight>
                <a:latin typeface="Consolas" panose="020B0609020204030204" pitchFamily="49" charset="0"/>
              </a:rPr>
              <a:t>.Format</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"{0}/me/</a:t>
            </a:r>
            <a:r>
              <a:rPr lang="en-US" sz="1400" dirty="0" err="1">
                <a:solidFill>
                  <a:srgbClr val="A31515"/>
                </a:solidFill>
                <a:highlight>
                  <a:srgbClr val="FFFFFF"/>
                </a:highlight>
                <a:latin typeface="Consolas" panose="020B0609020204030204" pitchFamily="49" charset="0"/>
              </a:rPr>
              <a:t>Microsoft.Graph.sendMail</a:t>
            </a:r>
            <a:r>
              <a:rPr lang="en-US" sz="1400" dirty="0">
                <a:solidFill>
                  <a:srgbClr val="A31515"/>
                </a:solidFill>
                <a:highlight>
                  <a:srgbClr val="FFFFFF"/>
                </a:highlight>
                <a:latin typeface="Consolas" panose="020B0609020204030204" pitchFamily="49" charset="0"/>
              </a:rPr>
              <a:t>"</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GraphResourceUrl</a:t>
            </a:r>
            <a:r>
              <a:rPr lang="en-US" sz="1400" dirty="0">
                <a:solidFill>
                  <a:srgbClr val="000000"/>
                </a:solidFill>
                <a:highlight>
                  <a:srgbClr val="FFFFFF"/>
                </a:highlight>
                <a:latin typeface="Consolas" panose="020B0609020204030204" pitchFamily="49" charset="0"/>
              </a:rPr>
              <a:t>);</a:t>
            </a:r>
          </a:p>
          <a:p>
            <a:r>
              <a:rPr lang="en-US" sz="1400" dirty="0" smtClean="0">
                <a:solidFill>
                  <a:srgbClr val="0000FF"/>
                </a:solidFill>
                <a:highlight>
                  <a:srgbClr val="FFFFFF"/>
                </a:highlight>
                <a:latin typeface="Consolas" panose="020B0609020204030204" pitchFamily="49" charset="0"/>
              </a:rPr>
              <a:t>    string</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accessToken</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await</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GetGraphAccessTokenAsync</a:t>
            </a:r>
            <a:r>
              <a:rPr lang="en-US" sz="1400" dirty="0" smtClean="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smtClean="0">
                <a:solidFill>
                  <a:srgbClr val="0000FF"/>
                </a:solidFill>
                <a:highlight>
                  <a:srgbClr val="FFFFFF"/>
                </a:highlight>
                <a:latin typeface="Consolas" panose="020B0609020204030204" pitchFamily="49" charset="0"/>
              </a:rPr>
              <a:t>    using</a:t>
            </a:r>
            <a:r>
              <a:rPr lang="en-US" sz="1400" dirty="0" smtClean="0">
                <a:solidFill>
                  <a:srgbClr val="000000"/>
                </a:solidFill>
                <a:highlight>
                  <a:srgbClr val="FFFFFF"/>
                </a:highlight>
                <a:latin typeface="Consolas" panose="020B0609020204030204" pitchFamily="49" charset="0"/>
              </a:rPr>
              <a:t> </a:t>
            </a:r>
            <a:r>
              <a:rPr lang="en-US" sz="1400" dirty="0">
                <a:solidFill>
                  <a:srgbClr val="000000"/>
                </a:solidFill>
                <a:highlight>
                  <a:srgbClr val="FFFFFF"/>
                </a:highlight>
                <a:latin typeface="Consolas" panose="020B0609020204030204" pitchFamily="49" charset="0"/>
              </a:rPr>
              <a:t>(</a:t>
            </a:r>
            <a:r>
              <a:rPr lang="en-US" sz="1400" dirty="0" err="1">
                <a:solidFill>
                  <a:srgbClr val="2B91AF"/>
                </a:solidFill>
                <a:highlight>
                  <a:srgbClr val="FFFFFF"/>
                </a:highlight>
                <a:latin typeface="Consolas" panose="020B0609020204030204" pitchFamily="49" charset="0"/>
              </a:rPr>
              <a:t>HttpClient</a:t>
            </a:r>
            <a:r>
              <a:rPr lang="en-US" sz="1400" dirty="0">
                <a:solidFill>
                  <a:srgbClr val="000000"/>
                </a:solidFill>
                <a:highlight>
                  <a:srgbClr val="FFFFFF"/>
                </a:highlight>
                <a:latin typeface="Consolas" panose="020B0609020204030204" pitchFamily="49" charset="0"/>
              </a:rPr>
              <a:t> client = </a:t>
            </a:r>
            <a:r>
              <a:rPr lang="en-US" sz="1400" dirty="0">
                <a:solidFill>
                  <a:srgbClr val="0000FF"/>
                </a:solidFill>
                <a:highlight>
                  <a:srgbClr val="FFFFFF"/>
                </a:highlight>
                <a:latin typeface="Consolas" panose="020B0609020204030204" pitchFamily="49" charset="0"/>
              </a:rPr>
              <a:t>new</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HttpClient</a:t>
            </a:r>
            <a:r>
              <a:rPr lang="en-US" sz="1400" dirty="0">
                <a:solidFill>
                  <a:srgbClr val="000000"/>
                </a:solidFill>
                <a:highlight>
                  <a:srgbClr val="FFFFFF"/>
                </a:highlight>
                <a:latin typeface="Consolas" panose="020B0609020204030204" pitchFamily="49" charset="0"/>
              </a:rPr>
              <a:t>())</a:t>
            </a: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a:t>
            </a:r>
            <a:endParaRPr lang="en-US" sz="1400" dirty="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client.DefaultRequestHeaders.Add</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"Accept"</a:t>
            </a:r>
            <a:r>
              <a:rPr lang="en-US" sz="1400" dirty="0">
                <a:solidFill>
                  <a:srgbClr val="000000"/>
                </a:solidFill>
                <a:highlight>
                  <a:srgbClr val="FFFFFF"/>
                </a:highlight>
                <a:latin typeface="Consolas" panose="020B0609020204030204" pitchFamily="49" charset="0"/>
              </a:rPr>
              <a:t>, </a:t>
            </a:r>
            <a:r>
              <a:rPr lang="en-US" sz="1400" dirty="0">
                <a:solidFill>
                  <a:srgbClr val="A31515"/>
                </a:solidFill>
                <a:highlight>
                  <a:srgbClr val="FFFFFF"/>
                </a:highlight>
                <a:latin typeface="Consolas" panose="020B0609020204030204" pitchFamily="49" charset="0"/>
              </a:rPr>
              <a:t>"application/</a:t>
            </a:r>
            <a:r>
              <a:rPr lang="en-US" sz="1400" dirty="0" err="1">
                <a:solidFill>
                  <a:srgbClr val="A31515"/>
                </a:solidFill>
                <a:highlight>
                  <a:srgbClr val="FFFFFF"/>
                </a:highlight>
                <a:latin typeface="Consolas" panose="020B0609020204030204" pitchFamily="49" charset="0"/>
              </a:rPr>
              <a:t>json</a:t>
            </a:r>
            <a:r>
              <a:rPr lang="en-US" sz="1400" dirty="0">
                <a:solidFill>
                  <a:srgbClr val="A31515"/>
                </a:solidFill>
                <a:highlight>
                  <a:srgbClr val="FFFFFF"/>
                </a:highlight>
                <a:latin typeface="Consolas" panose="020B0609020204030204" pitchFamily="49" charset="0"/>
              </a:rPr>
              <a:t>"</a:t>
            </a:r>
            <a:r>
              <a:rPr lang="en-US" sz="1400" dirty="0">
                <a:solidFill>
                  <a:srgbClr val="000000"/>
                </a:solidFill>
                <a:highlight>
                  <a:srgbClr val="FFFFFF"/>
                </a:highlight>
                <a:latin typeface="Consolas" panose="020B0609020204030204" pitchFamily="49" charset="0"/>
              </a:rPr>
              <a:t>);</a:t>
            </a:r>
          </a:p>
          <a:p>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00"/>
                </a:solidFill>
                <a:highlight>
                  <a:srgbClr val="FFFFFF"/>
                </a:highlight>
                <a:latin typeface="Consolas" panose="020B0609020204030204" pitchFamily="49" charset="0"/>
              </a:rPr>
              <a:t>client.DefaultRequestHeaders.Authorization</a:t>
            </a:r>
            <a:r>
              <a:rPr lang="en-US" sz="1400" dirty="0" smtClean="0">
                <a:solidFill>
                  <a:srgbClr val="000000"/>
                </a:solidFill>
                <a:highlight>
                  <a:srgbClr val="FFFFFF"/>
                </a:highlight>
                <a:latin typeface="Consolas" panose="020B0609020204030204" pitchFamily="49" charset="0"/>
              </a:rPr>
              <a:t> </a:t>
            </a:r>
            <a:r>
              <a:rPr lang="en-US" sz="1400" dirty="0">
                <a:solidFill>
                  <a:srgbClr val="000000"/>
                </a:solidFill>
                <a:highlight>
                  <a:srgbClr val="FFFFFF"/>
                </a:highlight>
                <a:latin typeface="Consolas" panose="020B0609020204030204" pitchFamily="49" charset="0"/>
              </a:rPr>
              <a:t>= </a:t>
            </a:r>
            <a:r>
              <a:rPr lang="en-US" sz="1400" dirty="0">
                <a:solidFill>
                  <a:srgbClr val="0000FF"/>
                </a:solidFill>
                <a:highlight>
                  <a:srgbClr val="FFFFFF"/>
                </a:highlight>
                <a:latin typeface="Consolas" panose="020B0609020204030204" pitchFamily="49" charset="0"/>
              </a:rPr>
              <a:t>new</a:t>
            </a:r>
            <a:r>
              <a:rPr lang="en-US" sz="1400" dirty="0">
                <a:solidFill>
                  <a:srgbClr val="000000"/>
                </a:solidFill>
                <a:highlight>
                  <a:srgbClr val="FFFFFF"/>
                </a:highlight>
                <a:latin typeface="Consolas" panose="020B0609020204030204" pitchFamily="49" charset="0"/>
              </a:rPr>
              <a:t> </a:t>
            </a:r>
            <a:r>
              <a:rPr lang="en-US" sz="1400" dirty="0" err="1">
                <a:solidFill>
                  <a:srgbClr val="2B91AF"/>
                </a:solidFill>
                <a:highlight>
                  <a:srgbClr val="FFFFFF"/>
                </a:highlight>
                <a:latin typeface="Consolas" panose="020B0609020204030204" pitchFamily="49" charset="0"/>
              </a:rPr>
              <a:t>AuthenticationHeaderValue</a:t>
            </a:r>
            <a:r>
              <a:rPr lang="en-US" sz="1400" dirty="0">
                <a:solidFill>
                  <a:srgbClr val="000000"/>
                </a:solidFill>
                <a:highlight>
                  <a:srgbClr val="FFFFFF"/>
                </a:highlight>
                <a:latin typeface="Consolas" panose="020B0609020204030204" pitchFamily="49" charset="0"/>
              </a:rPr>
              <a:t>(</a:t>
            </a:r>
            <a:r>
              <a:rPr lang="en-US" sz="1400" dirty="0">
                <a:solidFill>
                  <a:srgbClr val="A31515"/>
                </a:solidFill>
                <a:highlight>
                  <a:srgbClr val="FFFFFF"/>
                </a:highlight>
                <a:latin typeface="Consolas" panose="020B0609020204030204" pitchFamily="49" charset="0"/>
              </a:rPr>
              <a:t>"Bearer"</a:t>
            </a:r>
            <a:r>
              <a:rPr lang="en-US" sz="1400" dirty="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accessToken</a:t>
            </a:r>
            <a:r>
              <a:rPr lang="en-US" sz="1400" dirty="0" smtClean="0">
                <a:solidFill>
                  <a:srgbClr val="000000"/>
                </a:solidFill>
                <a:highlight>
                  <a:srgbClr val="FFFFFF"/>
                </a:highlight>
                <a:latin typeface="Consolas" panose="020B0609020204030204" pitchFamily="49" charset="0"/>
              </a:rPr>
              <a:t>);</a:t>
            </a:r>
          </a:p>
          <a:p>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err="1" smtClean="0">
                <a:solidFill>
                  <a:srgbClr val="0000FF"/>
                </a:solidFill>
                <a:highlight>
                  <a:srgbClr val="FFFFFF"/>
                </a:highlight>
                <a:latin typeface="Consolas" panose="020B0609020204030204" pitchFamily="49" charset="0"/>
              </a:rPr>
              <a:t>var</a:t>
            </a:r>
            <a:r>
              <a:rPr lang="en-US" sz="1400" dirty="0" smtClean="0">
                <a:solidFill>
                  <a:srgbClr val="000000"/>
                </a:solidFill>
                <a:highlight>
                  <a:srgbClr val="FFFFFF"/>
                </a:highlight>
                <a:latin typeface="Consolas" panose="020B0609020204030204" pitchFamily="49" charset="0"/>
              </a:rPr>
              <a:t> </a:t>
            </a:r>
            <a:r>
              <a:rPr lang="en-US" sz="1400" dirty="0">
                <a:solidFill>
                  <a:srgbClr val="000000"/>
                </a:solidFill>
                <a:highlight>
                  <a:srgbClr val="FFFFFF"/>
                </a:highlight>
                <a:latin typeface="Consolas" panose="020B0609020204030204" pitchFamily="49" charset="0"/>
              </a:rPr>
              <a:t>to = </a:t>
            </a:r>
            <a:r>
              <a:rPr lang="en-US" sz="1400" dirty="0">
                <a:solidFill>
                  <a:srgbClr val="0000FF"/>
                </a:solidFill>
                <a:highlight>
                  <a:srgbClr val="FFFFFF"/>
                </a:highlight>
                <a:latin typeface="Consolas" panose="020B0609020204030204" pitchFamily="49" charset="0"/>
              </a:rPr>
              <a:t>new</a:t>
            </a:r>
            <a:r>
              <a:rPr lang="en-US" sz="1400" dirty="0">
                <a:solidFill>
                  <a:srgbClr val="000000"/>
                </a:solidFill>
                <a:highlight>
                  <a:srgbClr val="FFFFFF"/>
                </a:highlight>
                <a:latin typeface="Consolas" panose="020B0609020204030204" pitchFamily="49" charset="0"/>
              </a:rPr>
              <a:t> { </a:t>
            </a:r>
            <a:r>
              <a:rPr lang="en-US" sz="1400" dirty="0" err="1">
                <a:solidFill>
                  <a:srgbClr val="000000"/>
                </a:solidFill>
                <a:highlight>
                  <a:srgbClr val="FFFFFF"/>
                </a:highlight>
                <a:latin typeface="Consolas" panose="020B0609020204030204" pitchFamily="49" charset="0"/>
              </a:rPr>
              <a:t>EmailAddress</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new</a:t>
            </a:r>
            <a:r>
              <a:rPr lang="en-US" sz="1400" dirty="0">
                <a:solidFill>
                  <a:srgbClr val="000000"/>
                </a:solidFill>
                <a:highlight>
                  <a:srgbClr val="FFFFFF"/>
                </a:highlight>
                <a:latin typeface="Consolas" panose="020B0609020204030204" pitchFamily="49" charset="0"/>
              </a:rPr>
              <a:t> { Name = </a:t>
            </a:r>
            <a:r>
              <a:rPr lang="en-US" sz="1400" dirty="0" err="1">
                <a:solidFill>
                  <a:srgbClr val="000000"/>
                </a:solidFill>
                <a:highlight>
                  <a:srgbClr val="FFFFFF"/>
                </a:highlight>
                <a:latin typeface="Consolas" panose="020B0609020204030204" pitchFamily="49" charset="0"/>
              </a:rPr>
              <a:t>myMessage.ToName</a:t>
            </a:r>
            <a:r>
              <a:rPr lang="en-US" sz="1400" dirty="0">
                <a:solidFill>
                  <a:srgbClr val="000000"/>
                </a:solidFill>
                <a:highlight>
                  <a:srgbClr val="FFFFFF"/>
                </a:highlight>
                <a:latin typeface="Consolas" panose="020B0609020204030204" pitchFamily="49" charset="0"/>
              </a:rPr>
              <a:t>, Address = </a:t>
            </a:r>
            <a:r>
              <a:rPr lang="en-US" sz="1400" dirty="0" err="1">
                <a:solidFill>
                  <a:srgbClr val="000000"/>
                </a:solidFill>
                <a:highlight>
                  <a:srgbClr val="FFFFFF"/>
                </a:highlight>
                <a:latin typeface="Consolas" panose="020B0609020204030204" pitchFamily="49" charset="0"/>
              </a:rPr>
              <a:t>myMessage.ToEmailAddress</a:t>
            </a:r>
            <a:r>
              <a:rPr lang="en-US" sz="1400" dirty="0">
                <a:solidFill>
                  <a:srgbClr val="000000"/>
                </a:solidFill>
                <a:highlight>
                  <a:srgbClr val="FFFFFF"/>
                </a:highlight>
                <a:latin typeface="Consolas" panose="020B0609020204030204" pitchFamily="49" charset="0"/>
              </a:rPr>
              <a:t> } };</a:t>
            </a:r>
          </a:p>
          <a:p>
            <a:r>
              <a:rPr lang="en-US" sz="1400" dirty="0">
                <a:solidFill>
                  <a:srgbClr val="000000"/>
                </a:solidFill>
                <a:highlight>
                  <a:srgbClr val="FFFFFF"/>
                </a:highlight>
                <a:latin typeface="Consolas" panose="020B0609020204030204" pitchFamily="49" charset="0"/>
              </a:rPr>
              <a:t>       </a:t>
            </a:r>
            <a:endParaRPr lang="en-US" sz="1400" dirty="0" smtClean="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      </a:t>
            </a:r>
            <a:r>
              <a:rPr lang="en-US" sz="1400" dirty="0" err="1" smtClean="0">
                <a:solidFill>
                  <a:srgbClr val="0000FF"/>
                </a:solidFill>
                <a:highlight>
                  <a:srgbClr val="FFFFFF"/>
                </a:highlight>
                <a:latin typeface="Consolas" panose="020B0609020204030204" pitchFamily="49" charset="0"/>
              </a:rPr>
              <a:t>var</a:t>
            </a:r>
            <a:r>
              <a:rPr lang="en-US" sz="1400" dirty="0" smtClean="0">
                <a:solidFill>
                  <a:srgbClr val="000000"/>
                </a:solidFill>
                <a:highlight>
                  <a:srgbClr val="FFFFFF"/>
                </a:highlight>
                <a:latin typeface="Consolas" panose="020B0609020204030204" pitchFamily="49" charset="0"/>
              </a:rPr>
              <a:t> </a:t>
            </a:r>
            <a:r>
              <a:rPr lang="en-US" sz="1400" dirty="0" err="1">
                <a:solidFill>
                  <a:srgbClr val="000000"/>
                </a:solidFill>
                <a:highlight>
                  <a:srgbClr val="FFFFFF"/>
                </a:highlight>
                <a:latin typeface="Consolas" panose="020B0609020204030204" pitchFamily="49" charset="0"/>
              </a:rPr>
              <a:t>msg</a:t>
            </a:r>
            <a:r>
              <a:rPr lang="en-US" sz="1400" dirty="0">
                <a:solidFill>
                  <a:srgbClr val="000000"/>
                </a:solidFill>
                <a:highlight>
                  <a:srgbClr val="FFFFFF"/>
                </a:highlight>
                <a:latin typeface="Consolas" panose="020B0609020204030204" pitchFamily="49" charset="0"/>
              </a:rPr>
              <a:t> = </a:t>
            </a:r>
            <a:r>
              <a:rPr lang="en-US" sz="1400" dirty="0">
                <a:solidFill>
                  <a:srgbClr val="0000FF"/>
                </a:solidFill>
                <a:highlight>
                  <a:srgbClr val="FFFFFF"/>
                </a:highlight>
                <a:latin typeface="Consolas" panose="020B0609020204030204" pitchFamily="49" charset="0"/>
              </a:rPr>
              <a:t>new</a:t>
            </a:r>
            <a:endParaRPr lang="en-US" sz="1400" dirty="0">
              <a:solidFill>
                <a:srgbClr val="000000"/>
              </a:solidFill>
              <a:highlight>
                <a:srgbClr val="FFFFFF"/>
              </a:highlight>
              <a:latin typeface="Consolas" panose="020B0609020204030204" pitchFamily="49" charset="0"/>
            </a:endParaRPr>
          </a:p>
          <a:p>
            <a:r>
              <a:rPr lang="en-US" sz="1400" dirty="0">
                <a:solidFill>
                  <a:srgbClr val="000000"/>
                </a:solidFill>
                <a:highlight>
                  <a:srgbClr val="FFFFFF"/>
                </a:highlight>
                <a:latin typeface="Consolas" panose="020B0609020204030204" pitchFamily="49" charset="0"/>
              </a:rPr>
              <a:t>       </a:t>
            </a:r>
            <a:r>
              <a:rPr lang="en-US" sz="1400" dirty="0" smtClean="0">
                <a:solidFill>
                  <a:srgbClr val="000000"/>
                </a:solidFill>
                <a:highlight>
                  <a:srgbClr val="FFFFFF"/>
                </a:highlight>
                <a:latin typeface="Consolas" panose="020B0609020204030204" pitchFamily="49" charset="0"/>
              </a:rPr>
              <a:t>{</a:t>
            </a:r>
          </a:p>
          <a:p>
            <a:endParaRPr lang="en-US" sz="1400" dirty="0" smtClean="0">
              <a:solidFill>
                <a:srgbClr val="000000"/>
              </a:solidFill>
              <a:highlight>
                <a:srgbClr val="FFFFFF"/>
              </a:highlight>
              <a:latin typeface="Consolas" panose="020B0609020204030204" pitchFamily="49" charset="0"/>
            </a:endParaRPr>
          </a:p>
          <a:p>
            <a:r>
              <a:rPr lang="en-US" sz="1400" dirty="0" smtClean="0">
                <a:solidFill>
                  <a:srgbClr val="000000"/>
                </a:solidFill>
                <a:highlight>
                  <a:srgbClr val="FFFFFF"/>
                </a:highlight>
                <a:latin typeface="Consolas" panose="020B0609020204030204" pitchFamily="49" charset="0"/>
              </a:rPr>
              <a:t>       …</a:t>
            </a:r>
            <a:endParaRPr lang="en-US" sz="1400" dirty="0"/>
          </a:p>
        </p:txBody>
      </p:sp>
    </p:spTree>
    <p:extLst>
      <p:ext uri="{BB962C8B-B14F-4D97-AF65-F5344CB8AC3E}">
        <p14:creationId xmlns:p14="http://schemas.microsoft.com/office/powerpoint/2010/main" val="2527423136"/>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Exchange Operations with REST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97493563"/>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MICROSOFT GRAPH APIs</a:t>
            </a:r>
            <a:endParaRPr lang="en-US" dirty="0"/>
          </a:p>
        </p:txBody>
      </p:sp>
      <p:sp>
        <p:nvSpPr>
          <p:cNvPr id="5" name="Text Placeholder 4"/>
          <p:cNvSpPr>
            <a:spLocks noGrp="1"/>
          </p:cNvSpPr>
          <p:nvPr>
            <p:ph type="body" sz="quarter" idx="10"/>
          </p:nvPr>
        </p:nvSpPr>
        <p:spPr>
          <a:xfrm>
            <a:off x="554414" y="1459832"/>
            <a:ext cx="11152188" cy="1988237"/>
          </a:xfrm>
        </p:spPr>
        <p:txBody>
          <a:bodyPr/>
          <a:lstStyle/>
          <a:p>
            <a:r>
              <a:rPr lang="en-GB" sz="1800" dirty="0"/>
              <a:t>https://</a:t>
            </a:r>
            <a:r>
              <a:rPr lang="en-GB" sz="1800" dirty="0" smtClean="0"/>
              <a:t>graph.microsoft.com/v1.0/me/rootFolder </a:t>
            </a:r>
            <a:endParaRPr lang="en-GB" sz="1800" dirty="0"/>
          </a:p>
          <a:p>
            <a:r>
              <a:rPr lang="en-GB" sz="1800" dirty="0"/>
              <a:t>https://</a:t>
            </a:r>
            <a:r>
              <a:rPr lang="en-GB" sz="1800" dirty="0" smtClean="0"/>
              <a:t>graph.microsoft.com/v1.0/me/messages</a:t>
            </a:r>
          </a:p>
          <a:p>
            <a:r>
              <a:rPr lang="en-GB" sz="1800" dirty="0"/>
              <a:t>https://graph.microsoft.com/v1.0/me/folders</a:t>
            </a:r>
            <a:r>
              <a:rPr lang="en-GB" sz="1800" dirty="0" smtClean="0"/>
              <a:t>/</a:t>
            </a:r>
            <a:r>
              <a:rPr lang="en-GB" sz="1800" dirty="0" smtClean="0">
                <a:solidFill>
                  <a:schemeClr val="bg1">
                    <a:lumMod val="50000"/>
                  </a:schemeClr>
                </a:solidFill>
              </a:rPr>
              <a:t>&lt;folder_id&gt;/</a:t>
            </a:r>
            <a:r>
              <a:rPr lang="en-GB" sz="1800" dirty="0" smtClean="0"/>
              <a:t>messages</a:t>
            </a:r>
            <a:endParaRPr lang="en-GB" sz="1800" dirty="0"/>
          </a:p>
          <a:p>
            <a:r>
              <a:rPr lang="en-GB" sz="1800" dirty="0"/>
              <a:t>https://graph.microsoft.com/v1.0/me/folders/drafts </a:t>
            </a:r>
            <a:endParaRPr lang="en-GB" sz="1800" dirty="0" smtClean="0"/>
          </a:p>
          <a:p>
            <a:r>
              <a:rPr lang="en-GB" sz="1800" dirty="0"/>
              <a:t>https://graph.microsoft.com/v1.0/me/folders/sentitems </a:t>
            </a:r>
            <a:endParaRPr lang="en-GB" sz="1800" dirty="0" smtClean="0"/>
          </a:p>
          <a:p>
            <a:r>
              <a:rPr lang="en-GB" sz="1800" dirty="0"/>
              <a:t>https://</a:t>
            </a:r>
            <a:r>
              <a:rPr lang="en-GB" sz="1800" dirty="0" smtClean="0"/>
              <a:t>graph.microsoft.com/v1.0/me/folders/deleteditems</a:t>
            </a:r>
          </a:p>
          <a:p>
            <a:endParaRPr lang="en-GB" sz="1800" dirty="0" smtClean="0"/>
          </a:p>
          <a:p>
            <a:r>
              <a:rPr lang="en-GB" sz="1800" dirty="0"/>
              <a:t>https://graph.microsoft.com/v1.0/m</a:t>
            </a:r>
            <a:r>
              <a:rPr lang="en-US" sz="1800" dirty="0" smtClean="0"/>
              <a:t>e/events</a:t>
            </a:r>
          </a:p>
          <a:p>
            <a:r>
              <a:rPr lang="en-GB" sz="1800" dirty="0"/>
              <a:t>https://graph.microsoft.com/v1.0/m</a:t>
            </a:r>
            <a:r>
              <a:rPr lang="en-US" sz="1800" dirty="0" smtClean="0"/>
              <a:t>e/events(</a:t>
            </a:r>
            <a:r>
              <a:rPr lang="en-US" sz="1800" dirty="0" smtClean="0">
                <a:solidFill>
                  <a:schemeClr val="bg1">
                    <a:lumMod val="50000"/>
                  </a:schemeClr>
                </a:solidFill>
              </a:rPr>
              <a:t>&lt;event_id&gt;</a:t>
            </a:r>
            <a:r>
              <a:rPr lang="en-US" sz="1800" dirty="0" smtClean="0"/>
              <a:t>)</a:t>
            </a:r>
            <a:endParaRPr lang="en-US" sz="1800" dirty="0"/>
          </a:p>
          <a:p>
            <a:r>
              <a:rPr lang="en-GB" sz="1800" dirty="0"/>
              <a:t>https://graph.microsoft.com/v1.0/m</a:t>
            </a:r>
            <a:r>
              <a:rPr lang="en-US" sz="1800" dirty="0" smtClean="0"/>
              <a:t>e/calendar</a:t>
            </a:r>
            <a:endParaRPr lang="en-US" sz="1800" dirty="0"/>
          </a:p>
          <a:p>
            <a:r>
              <a:rPr lang="en-GB" sz="1800" dirty="0"/>
              <a:t>https://graph.microsoft.com/v1.0/m</a:t>
            </a:r>
            <a:r>
              <a:rPr lang="en-US" sz="1800" dirty="0" smtClean="0"/>
              <a:t>e/calendar/events</a:t>
            </a:r>
            <a:endParaRPr lang="en-US" sz="1800" dirty="0"/>
          </a:p>
          <a:p>
            <a:r>
              <a:rPr lang="en-GB" sz="1800" dirty="0"/>
              <a:t>https://graph.microsoft.com/v1.0/m</a:t>
            </a:r>
            <a:r>
              <a:rPr lang="en-US" sz="1800" dirty="0" smtClean="0"/>
              <a:t>e/calendars</a:t>
            </a:r>
            <a:r>
              <a:rPr lang="en-US" sz="1800" dirty="0"/>
              <a:t>(</a:t>
            </a:r>
            <a:r>
              <a:rPr lang="en-US" sz="1800" dirty="0">
                <a:solidFill>
                  <a:schemeClr val="bg1">
                    <a:lumMod val="50000"/>
                  </a:schemeClr>
                </a:solidFill>
              </a:rPr>
              <a:t>&lt;</a:t>
            </a:r>
            <a:r>
              <a:rPr lang="en-US" sz="1800" dirty="0" err="1">
                <a:solidFill>
                  <a:schemeClr val="bg1">
                    <a:lumMod val="50000"/>
                  </a:schemeClr>
                </a:solidFill>
              </a:rPr>
              <a:t>calendar_id</a:t>
            </a:r>
            <a:r>
              <a:rPr lang="en-US" sz="1800" dirty="0" smtClean="0">
                <a:solidFill>
                  <a:schemeClr val="bg1">
                    <a:lumMod val="50000"/>
                  </a:schemeClr>
                </a:solidFill>
              </a:rPr>
              <a:t>&gt;</a:t>
            </a:r>
            <a:r>
              <a:rPr lang="en-US" sz="1800" dirty="0" smtClean="0"/>
              <a:t>)/events</a:t>
            </a:r>
            <a:endParaRPr lang="en-GB" sz="1800" dirty="0"/>
          </a:p>
          <a:p>
            <a:endParaRPr lang="en-US" sz="1800" dirty="0" smtClean="0"/>
          </a:p>
          <a:p>
            <a:r>
              <a:rPr lang="en-GB" sz="1800" dirty="0"/>
              <a:t>https://graph.microsoft.com/v1.0/m</a:t>
            </a:r>
            <a:r>
              <a:rPr lang="en-US" sz="1800" dirty="0" smtClean="0"/>
              <a:t>e/contacts</a:t>
            </a:r>
            <a:endParaRPr lang="en-US" sz="1800" dirty="0"/>
          </a:p>
          <a:p>
            <a:r>
              <a:rPr lang="en-GB" sz="1800" dirty="0"/>
              <a:t>https://graph.microsoft.com/v1.0/me</a:t>
            </a:r>
            <a:r>
              <a:rPr lang="en-US" sz="1800" dirty="0" smtClean="0"/>
              <a:t>/contacts(</a:t>
            </a:r>
            <a:r>
              <a:rPr lang="en-US" sz="1800" dirty="0" smtClean="0">
                <a:solidFill>
                  <a:schemeClr val="bg1">
                    <a:lumMod val="50000"/>
                  </a:schemeClr>
                </a:solidFill>
              </a:rPr>
              <a:t>&lt;contact_id&gt;</a:t>
            </a:r>
            <a:r>
              <a:rPr lang="en-US" sz="1800" dirty="0" smtClean="0"/>
              <a:t>)</a:t>
            </a:r>
          </a:p>
        </p:txBody>
      </p:sp>
    </p:spTree>
    <p:extLst>
      <p:ext uri="{BB962C8B-B14F-4D97-AF65-F5344CB8AC3E}">
        <p14:creationId xmlns:p14="http://schemas.microsoft.com/office/powerpoint/2010/main" val="122872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Exchange Operations using the Microsoft GRAPH APIs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987164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dirty="0" smtClean="0"/>
              <a:t>Overview</a:t>
            </a:r>
          </a:p>
          <a:p>
            <a:r>
              <a:rPr lang="en-US" dirty="0" smtClean="0"/>
              <a:t>Paging Support</a:t>
            </a:r>
          </a:p>
          <a:p>
            <a:r>
              <a:rPr lang="en-US" dirty="0" smtClean="0"/>
              <a:t>Batching Support</a:t>
            </a:r>
          </a:p>
          <a:p>
            <a:r>
              <a:rPr lang="en-US" dirty="0" smtClean="0"/>
              <a:t>CRUD Support</a:t>
            </a:r>
          </a:p>
          <a:p>
            <a:r>
              <a:rPr lang="en-US" dirty="0" smtClean="0"/>
              <a:t>Exchange Operations using REST</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l="16624" r="16624"/>
          <a:stretch>
            <a:fillRect/>
          </a:stretch>
        </p:blipFill>
        <p:spPr/>
      </p:pic>
      <p:sp>
        <p:nvSpPr>
          <p:cNvPr id="5" name="Title 4"/>
          <p:cNvSpPr>
            <a:spLocks noGrp="1"/>
          </p:cNvSpPr>
          <p:nvPr>
            <p:ph type="title"/>
          </p:nvPr>
        </p:nvSpPr>
        <p:spPr/>
        <p:txBody>
          <a:bodyPr/>
          <a:lstStyle/>
          <a:p>
            <a:r>
              <a:rPr lang="en-US" smtClean="0"/>
              <a:t>Summary</a:t>
            </a:r>
            <a:br>
              <a:rPr lang="en-US" smtClean="0"/>
            </a:br>
            <a:endParaRPr lang="en-US" dirty="0"/>
          </a:p>
        </p:txBody>
      </p:sp>
    </p:spTree>
    <p:extLst>
      <p:ext uri="{BB962C8B-B14F-4D97-AF65-F5344CB8AC3E}">
        <p14:creationId xmlns:p14="http://schemas.microsoft.com/office/powerpoint/2010/main" val="1273238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6791822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smtClean="0"/>
              <a:t>Deep Dive </a:t>
            </a:r>
            <a:r>
              <a:rPr lang="en-US" sz="4800" b="1" dirty="0"/>
              <a:t>into Microsoft Graph APIs for Mail</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8177766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3135795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Overview</a:t>
            </a:r>
          </a:p>
          <a:p>
            <a:r>
              <a:rPr lang="en-US" dirty="0" smtClean="0"/>
              <a:t>Paging Support</a:t>
            </a:r>
          </a:p>
          <a:p>
            <a:r>
              <a:rPr lang="en-US" dirty="0" smtClean="0"/>
              <a:t>Batching Support</a:t>
            </a:r>
          </a:p>
          <a:p>
            <a:r>
              <a:rPr lang="en-US" dirty="0" smtClean="0"/>
              <a:t>CRUD Support</a:t>
            </a:r>
          </a:p>
          <a:p>
            <a:r>
              <a:rPr lang="en-US" dirty="0" smtClean="0"/>
              <a:t>Exchange Operations using REST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1027305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06054269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58850" y="1815873"/>
            <a:ext cx="11149013" cy="1975132"/>
          </a:xfrm>
        </p:spPr>
        <p:txBody>
          <a:bodyPr vert="horz" lIns="143391" tIns="89619" rIns="143391" bIns="89619" rtlCol="0">
            <a:noAutofit/>
          </a:bodyPr>
          <a:lstStyle/>
          <a:p>
            <a:r>
              <a:rPr lang="en-US" sz="3920" dirty="0"/>
              <a:t>Single resource that proxies multiple Microsoft services</a:t>
            </a:r>
            <a:endParaRPr lang="en-US" sz="3920" dirty="0"/>
          </a:p>
          <a:p>
            <a:r>
              <a:rPr lang="en-US" sz="3920" dirty="0"/>
              <a:t>Allows for easy traversal of objects and relationships</a:t>
            </a:r>
            <a:endParaRPr lang="en-US" sz="3920" dirty="0"/>
          </a:p>
          <a:p>
            <a:r>
              <a:rPr lang="en-US" sz="3920" dirty="0"/>
              <a:t>Simplifies token acquisition and management</a:t>
            </a:r>
          </a:p>
          <a:p>
            <a:r>
              <a:rPr lang="en-US" sz="3920" dirty="0"/>
              <a:t>Eliminates the need to traditional discovery (using “me” and “</a:t>
            </a:r>
            <a:r>
              <a:rPr lang="en-US" sz="3920" dirty="0" err="1"/>
              <a:t>myorganization</a:t>
            </a:r>
            <a:r>
              <a:rPr lang="en-US" sz="3920" dirty="0"/>
              <a:t>”)</a:t>
            </a:r>
            <a:endParaRPr lang="en-US" sz="3920" dirty="0"/>
          </a:p>
        </p:txBody>
      </p:sp>
      <p:sp>
        <p:nvSpPr>
          <p:cNvPr id="2" name="Title 1"/>
          <p:cNvSpPr>
            <a:spLocks noGrp="1"/>
          </p:cNvSpPr>
          <p:nvPr>
            <p:ph type="title"/>
          </p:nvPr>
        </p:nvSpPr>
        <p:spPr>
          <a:xfrm>
            <a:off x="278504" y="281440"/>
            <a:ext cx="11149013" cy="747596"/>
          </a:xfrm>
        </p:spPr>
        <p:txBody>
          <a:bodyPr vert="horz" wrap="square" lIns="143391" tIns="89619" rIns="143391" bIns="89619" rtlCol="0" anchor="t">
            <a:noAutofit/>
          </a:bodyPr>
          <a:lstStyle/>
          <a:p>
            <a:r>
              <a:rPr lang="en-US" sz="5293" dirty="0"/>
              <a:t>Office 365 Microsoft Graph </a:t>
            </a:r>
            <a:r>
              <a:rPr lang="en-US" sz="5293" dirty="0"/>
              <a:t>API End-Point</a:t>
            </a:r>
            <a:endParaRPr lang="en-US" sz="5293" dirty="0"/>
          </a:p>
        </p:txBody>
      </p:sp>
    </p:spTree>
    <p:extLst>
      <p:ext uri="{BB962C8B-B14F-4D97-AF65-F5344CB8AC3E}">
        <p14:creationId xmlns:p14="http://schemas.microsoft.com/office/powerpoint/2010/main" val="38832515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58850" y="1815873"/>
            <a:ext cx="11149013" cy="1975132"/>
          </a:xfrm>
        </p:spPr>
        <p:txBody>
          <a:bodyPr vert="horz" lIns="143391" tIns="89619" rIns="143391" bIns="89619" rtlCol="0">
            <a:noAutofit/>
          </a:bodyPr>
          <a:lstStyle/>
          <a:p>
            <a:r>
              <a:rPr lang="en-US" sz="2744" dirty="0"/>
              <a:t>Direct API endpoints for all the Office 365 Services may also be invoked</a:t>
            </a:r>
          </a:p>
          <a:p>
            <a:r>
              <a:rPr lang="en-US" sz="2744" dirty="0"/>
              <a:t>	</a:t>
            </a:r>
            <a:r>
              <a:rPr lang="en-US" sz="2744" dirty="0"/>
              <a:t>Exchange, OneDrive, OneNote, Tasks/Planner, etc.</a:t>
            </a:r>
          </a:p>
          <a:p>
            <a:r>
              <a:rPr lang="en-US" sz="2744" dirty="0"/>
              <a:t>Direct endpoints have new functionality before it is exposed via the Graph API</a:t>
            </a:r>
          </a:p>
          <a:p>
            <a:r>
              <a:rPr lang="en-US" sz="2744" dirty="0"/>
              <a:t>	</a:t>
            </a:r>
            <a:r>
              <a:rPr lang="en-US" sz="2744" dirty="0"/>
              <a:t>Examples:</a:t>
            </a:r>
          </a:p>
          <a:p>
            <a:r>
              <a:rPr lang="en-US" sz="2744" dirty="0"/>
              <a:t>	</a:t>
            </a:r>
            <a:r>
              <a:rPr lang="en-US" sz="2744" dirty="0"/>
              <a:t>	Outlook web hooks</a:t>
            </a:r>
          </a:p>
          <a:p>
            <a:r>
              <a:rPr lang="en-US" sz="2744" dirty="0"/>
              <a:t>	</a:t>
            </a:r>
            <a:r>
              <a:rPr lang="en-US" sz="2744" dirty="0"/>
              <a:t>	Time zone on calendar</a:t>
            </a:r>
            <a:endParaRPr lang="en-US" sz="2744" dirty="0"/>
          </a:p>
        </p:txBody>
      </p:sp>
      <p:sp>
        <p:nvSpPr>
          <p:cNvPr id="2" name="Title 1"/>
          <p:cNvSpPr>
            <a:spLocks noGrp="1"/>
          </p:cNvSpPr>
          <p:nvPr>
            <p:ph type="title"/>
          </p:nvPr>
        </p:nvSpPr>
        <p:spPr>
          <a:xfrm>
            <a:off x="278504" y="281440"/>
            <a:ext cx="11149013" cy="747596"/>
          </a:xfrm>
        </p:spPr>
        <p:txBody>
          <a:bodyPr vert="horz" wrap="square" lIns="143391" tIns="89619" rIns="143391" bIns="89619" rtlCol="0" anchor="t">
            <a:noAutofit/>
          </a:bodyPr>
          <a:lstStyle/>
          <a:p>
            <a:r>
              <a:rPr lang="en-US" sz="5293" dirty="0"/>
              <a:t>Office 365 </a:t>
            </a:r>
            <a:r>
              <a:rPr lang="en-US" sz="5293" dirty="0"/>
              <a:t>Direct API Endpoints</a:t>
            </a:r>
            <a:endParaRPr lang="en-US" sz="5293" dirty="0"/>
          </a:p>
        </p:txBody>
      </p:sp>
    </p:spTree>
    <p:extLst>
      <p:ext uri="{BB962C8B-B14F-4D97-AF65-F5344CB8AC3E}">
        <p14:creationId xmlns:p14="http://schemas.microsoft.com/office/powerpoint/2010/main" val="31218144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Microsoft Graph </a:t>
            </a:r>
            <a:r>
              <a:rPr lang="en-US" sz="4400" dirty="0" smtClean="0"/>
              <a:t>APIs for Calendar, Mail and Contacts</a:t>
            </a:r>
            <a:endParaRPr lang="en-US" sz="4400" dirty="0"/>
          </a:p>
        </p:txBody>
      </p:sp>
      <p:sp>
        <p:nvSpPr>
          <p:cNvPr id="7" name="Text Placeholder 6"/>
          <p:cNvSpPr>
            <a:spLocks noGrp="1"/>
          </p:cNvSpPr>
          <p:nvPr>
            <p:ph type="body" sz="quarter" idx="10"/>
          </p:nvPr>
        </p:nvSpPr>
        <p:spPr/>
        <p:txBody>
          <a:bodyPr/>
          <a:lstStyle/>
          <a:p>
            <a:r>
              <a:rPr lang="en-US" sz="3600" dirty="0"/>
              <a:t>Microsoft Graph </a:t>
            </a:r>
            <a:r>
              <a:rPr lang="en-US" sz="3600" dirty="0" smtClean="0"/>
              <a:t>APIs </a:t>
            </a:r>
          </a:p>
          <a:p>
            <a:pPr lvl="1"/>
            <a:r>
              <a:rPr lang="en-US" sz="2000" dirty="0"/>
              <a:t>Calendar Events API</a:t>
            </a:r>
          </a:p>
          <a:p>
            <a:pPr lvl="1"/>
            <a:r>
              <a:rPr lang="en-US" sz="2000" dirty="0" smtClean="0"/>
              <a:t>Mail Message API</a:t>
            </a:r>
            <a:endParaRPr lang="en-US" sz="2000" dirty="0"/>
          </a:p>
          <a:p>
            <a:pPr lvl="1"/>
            <a:r>
              <a:rPr lang="en-US" sz="2000" dirty="0" smtClean="0"/>
              <a:t>Contacts API</a:t>
            </a:r>
          </a:p>
          <a:p>
            <a:pPr>
              <a:lnSpc>
                <a:spcPct val="150000"/>
              </a:lnSpc>
            </a:pPr>
            <a:r>
              <a:rPr lang="en-US" sz="3600" dirty="0" smtClean="0"/>
              <a:t>Microsoft </a:t>
            </a:r>
            <a:r>
              <a:rPr lang="en-US" sz="3600" dirty="0"/>
              <a:t>Graph </a:t>
            </a:r>
            <a:r>
              <a:rPr lang="en-US" sz="3600" dirty="0" smtClean="0"/>
              <a:t>APIs accessible through REST</a:t>
            </a:r>
          </a:p>
          <a:p>
            <a:pPr lvl="1"/>
            <a:r>
              <a:rPr lang="en-US" sz="1800" b="1" dirty="0"/>
              <a:t>https://</a:t>
            </a:r>
            <a:r>
              <a:rPr lang="en-US" sz="1800" b="1" dirty="0" smtClean="0"/>
              <a:t>graph.microsoft.com/v1.0/me/messages</a:t>
            </a:r>
            <a:endParaRPr lang="en-US" sz="1800" b="1" dirty="0"/>
          </a:p>
          <a:p>
            <a:pPr lvl="1"/>
            <a:r>
              <a:rPr lang="en-US" sz="1800" b="1" dirty="0"/>
              <a:t>https://graph.microsoft.com/v1.0/me/contacts</a:t>
            </a:r>
            <a:endParaRPr lang="en-US" sz="1800" b="1" dirty="0" smtClean="0"/>
          </a:p>
          <a:p>
            <a:pPr lvl="1"/>
            <a:r>
              <a:rPr lang="en-US" sz="1800" b="1" dirty="0"/>
              <a:t>https://</a:t>
            </a:r>
            <a:r>
              <a:rPr lang="en-US" sz="1800" b="1" dirty="0" smtClean="0"/>
              <a:t>graph.microsoft.com/v1.0/me/events</a:t>
            </a:r>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9</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241521023"/>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2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DA593625-DB14-4FB0-B5A9-3269FA9C120B}">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5fad15d0-477e-40da-a20d-40d4ca777cbd"/>
    <ds:schemaRef ds:uri="http://schemas.microsoft.com/office/2006/documentManagement/types"/>
    <ds:schemaRef ds:uri="http://www.w3.org/XML/1998/namespace"/>
    <ds:schemaRef ds:uri="http://purl.org/dc/dcmitype/"/>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1817</Words>
  <Application>Microsoft Office PowerPoint</Application>
  <PresentationFormat>Custom</PresentationFormat>
  <Paragraphs>258</Paragraphs>
  <Slides>31</Slides>
  <Notes>12</Notes>
  <HiddenSlides>1</HiddenSlides>
  <MMClips>0</MMClips>
  <ScaleCrop>false</ScaleCrop>
  <HeadingPairs>
    <vt:vector size="6" baseType="variant">
      <vt:variant>
        <vt:lpstr>Fonts Used</vt:lpstr>
      </vt:variant>
      <vt:variant>
        <vt:i4>11</vt:i4>
      </vt:variant>
      <vt:variant>
        <vt:lpstr>Theme</vt:lpstr>
      </vt:variant>
      <vt:variant>
        <vt:i4>7</vt:i4>
      </vt:variant>
      <vt:variant>
        <vt:lpstr>Slide Titles</vt:lpstr>
      </vt:variant>
      <vt:variant>
        <vt:i4>31</vt:i4>
      </vt:variant>
    </vt:vector>
  </HeadingPairs>
  <TitlesOfParts>
    <vt:vector size="49" baseType="lpstr">
      <vt:lpstr>Arial</vt:lpstr>
      <vt:lpstr>Calibri</vt:lpstr>
      <vt:lpstr>Capitals</vt:lpstr>
      <vt:lpstr>Consolas</vt:lpstr>
      <vt:lpstr>Courier New</vt:lpstr>
      <vt:lpstr>ＭＳ Ｐゴシック</vt:lpstr>
      <vt:lpstr>Segoe Light</vt:lpstr>
      <vt:lpstr>Segoe UI</vt:lpstr>
      <vt:lpstr>Segoe UI Light</vt:lpstr>
      <vt:lpstr>Segoe UI Semibold</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5-30610_Microsoft_Ignite_Keynote_Template_CUSTOM_LIGHT</vt:lpstr>
      <vt:lpstr>2_5-30055_Office Template 2012 - 16x9 - White Background</vt:lpstr>
      <vt:lpstr>1_5-30610_Microsoft_Ignite_Keynote_Template_CUSTOM_LIGHT</vt:lpstr>
      <vt:lpstr>Office 365 Development</vt:lpstr>
      <vt:lpstr>Recap</vt:lpstr>
      <vt:lpstr>Deep Dive into Microsoft Graph APIs for Mail</vt:lpstr>
      <vt:lpstr>Agenda </vt:lpstr>
      <vt:lpstr>Developer vision</vt:lpstr>
      <vt:lpstr>Overview</vt:lpstr>
      <vt:lpstr>Office 365 Microsoft Graph API End-Point</vt:lpstr>
      <vt:lpstr>Office 365 Direct API Endpoints</vt:lpstr>
      <vt:lpstr>Microsoft Graph APIs for Calendar, Mail and Contacts</vt:lpstr>
      <vt:lpstr>Mailbox Messages</vt:lpstr>
      <vt:lpstr>PowerPoint Presentation</vt:lpstr>
      <vt:lpstr>Paging Support</vt:lpstr>
      <vt:lpstr>Paging with the Microsoft Graph APIs</vt:lpstr>
      <vt:lpstr>PowerPoint Presentation</vt:lpstr>
      <vt:lpstr>Batching with REST</vt:lpstr>
      <vt:lpstr>REST is More Chatty than CSOM</vt:lpstr>
      <vt:lpstr>Batching Support Added to O365</vt:lpstr>
      <vt:lpstr>Exploring the Impact</vt:lpstr>
      <vt:lpstr>Overview - Batch Request</vt:lpstr>
      <vt:lpstr>Overview - Batch Response</vt:lpstr>
      <vt:lpstr>CRUD Support</vt:lpstr>
      <vt:lpstr>Getting a Specific Entity</vt:lpstr>
      <vt:lpstr>Deleting a Specific Entity</vt:lpstr>
      <vt:lpstr>Sending Email</vt:lpstr>
      <vt:lpstr>Exchange Operations with REST</vt:lpstr>
      <vt:lpstr>MICROSOFT GRAPH APIs</vt:lpstr>
      <vt:lpstr>PowerPoint Presentation</vt:lpstr>
      <vt:lpstr>Summary </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2016-01-11T16:30:29Z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